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68" r:id="rId2"/>
    <p:sldId id="369" r:id="rId3"/>
    <p:sldId id="370" r:id="rId4"/>
    <p:sldId id="371" r:id="rId5"/>
    <p:sldId id="416" r:id="rId6"/>
    <p:sldId id="465" r:id="rId7"/>
    <p:sldId id="443" r:id="rId8"/>
    <p:sldId id="418" r:id="rId9"/>
    <p:sldId id="417" r:id="rId10"/>
    <p:sldId id="446" r:id="rId11"/>
    <p:sldId id="460" r:id="rId12"/>
    <p:sldId id="461" r:id="rId13"/>
    <p:sldId id="454" r:id="rId14"/>
    <p:sldId id="308" r:id="rId15"/>
    <p:sldId id="464" r:id="rId16"/>
    <p:sldId id="450" r:id="rId17"/>
    <p:sldId id="467" r:id="rId18"/>
    <p:sldId id="427" r:id="rId19"/>
    <p:sldId id="428" r:id="rId20"/>
    <p:sldId id="429" r:id="rId21"/>
    <p:sldId id="430" r:id="rId22"/>
    <p:sldId id="431" r:id="rId23"/>
    <p:sldId id="452" r:id="rId24"/>
    <p:sldId id="436" r:id="rId25"/>
    <p:sldId id="435" r:id="rId26"/>
    <p:sldId id="438" r:id="rId27"/>
    <p:sldId id="439" r:id="rId28"/>
    <p:sldId id="441" r:id="rId29"/>
    <p:sldId id="469" r:id="rId3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12"/>
    <a:srgbClr val="00487B"/>
    <a:srgbClr val="002F52"/>
    <a:srgbClr val="E3A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84"/>
    <p:restoredTop sz="93243" autoAdjust="0"/>
  </p:normalViewPr>
  <p:slideViewPr>
    <p:cSldViewPr snapToGrid="0">
      <p:cViewPr varScale="1">
        <p:scale>
          <a:sx n="94" d="100"/>
          <a:sy n="94" d="100"/>
        </p:scale>
        <p:origin x="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3/23/19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3/23/19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21.png"/><Relationship Id="rId3" Type="http://schemas.openxmlformats.org/officeDocument/2006/relationships/image" Target="../media/image12.png"/><Relationship Id="rId7" Type="http://schemas.openxmlformats.org/officeDocument/2006/relationships/image" Target="../media/image33.png"/><Relationship Id="rId12" Type="http://schemas.openxmlformats.org/officeDocument/2006/relationships/image" Target="../media/image16.png"/><Relationship Id="rId2" Type="http://schemas.openxmlformats.org/officeDocument/2006/relationships/image" Target="../media/image370.png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34.png"/><Relationship Id="rId5" Type="http://schemas.openxmlformats.org/officeDocument/2006/relationships/image" Target="../media/image31.png"/><Relationship Id="rId15" Type="http://schemas.openxmlformats.org/officeDocument/2006/relationships/image" Target="../media/image35.png"/><Relationship Id="rId10" Type="http://schemas.openxmlformats.org/officeDocument/2006/relationships/image" Target="../media/image13.png"/><Relationship Id="rId4" Type="http://schemas.openxmlformats.org/officeDocument/2006/relationships/image" Target="../media/image17.png"/><Relationship Id="rId9" Type="http://schemas.openxmlformats.org/officeDocument/2006/relationships/image" Target="../media/image15.png"/><Relationship Id="rId1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9999" y="1066800"/>
            <a:ext cx="7667625" cy="1200329"/>
          </a:xfrm>
        </p:spPr>
        <p:txBody>
          <a:bodyPr/>
          <a:lstStyle/>
          <a:p>
            <a:pPr algn="ctr"/>
            <a:r>
              <a:rPr lang="en-US" sz="3600" dirty="0"/>
              <a:t>Exempted Sectors </a:t>
            </a:r>
            <a:br>
              <a:rPr lang="en-US" sz="3600" dirty="0"/>
            </a:br>
            <a:r>
              <a:rPr lang="en-US" sz="3600" dirty="0"/>
              <a:t>in Free Trade Agreements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9104" y="2717726"/>
            <a:ext cx="6705600" cy="904863"/>
          </a:xfrm>
        </p:spPr>
        <p:txBody>
          <a:bodyPr/>
          <a:lstStyle/>
          <a:p>
            <a:pPr algn="ctr"/>
            <a:r>
              <a:rPr lang="en-US" sz="2400" dirty="0"/>
              <a:t>Alan V. Deardorff                   Rishi Sharma</a:t>
            </a:r>
          </a:p>
          <a:p>
            <a:pPr algn="ctr"/>
            <a:r>
              <a:rPr lang="en-US" sz="2400" dirty="0"/>
              <a:t>University of Michigan          Colgate University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540746" y="4299608"/>
            <a:ext cx="7157429" cy="1680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0" dirty="0"/>
              <a:t>For presentation at</a:t>
            </a:r>
            <a:endParaRPr lang="en-US" sz="2400" dirty="0"/>
          </a:p>
          <a:p>
            <a:pPr algn="ctr"/>
            <a:r>
              <a:rPr lang="en-US" sz="2400" dirty="0"/>
              <a:t>Australasian</a:t>
            </a:r>
            <a:r>
              <a:rPr lang="en-US" sz="1800" dirty="0"/>
              <a:t> Trade Workshop</a:t>
            </a:r>
          </a:p>
          <a:p>
            <a:pPr algn="ctr"/>
            <a:r>
              <a:rPr lang="en-US" sz="1800" dirty="0"/>
              <a:t>RMIT, Melbourne</a:t>
            </a:r>
          </a:p>
          <a:p>
            <a:pPr algn="ctr"/>
            <a:r>
              <a:rPr lang="en-US" sz="2400" i="0" dirty="0"/>
              <a:t>March 24, 2019</a:t>
            </a:r>
          </a:p>
        </p:txBody>
      </p:sp>
    </p:spTree>
    <p:extLst>
      <p:ext uri="{BB962C8B-B14F-4D97-AF65-F5344CB8AC3E}">
        <p14:creationId xmlns:p14="http://schemas.microsoft.com/office/powerpoint/2010/main" val="1166608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A145B-95AE-6345-8C8C-E18AB217C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583821"/>
            <a:ext cx="7239000" cy="1127125"/>
          </a:xfrm>
        </p:spPr>
        <p:txBody>
          <a:bodyPr/>
          <a:lstStyle/>
          <a:p>
            <a:r>
              <a:rPr lang="en-US" dirty="0"/>
              <a:t>Effects of FTA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88744" y="1609748"/>
                <a:ext cx="7239000" cy="5070555"/>
              </a:xfrm>
            </p:spPr>
            <p:txBody>
              <a:bodyPr/>
              <a:lstStyle/>
              <a:p>
                <a:r>
                  <a:rPr lang="en-US" b="1" dirty="0"/>
                  <a:t>Trade Creation: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𝑇𝐶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∆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r>
                  <a:rPr lang="en-US" b="1" dirty="0"/>
                  <a:t>Trade Diversion: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𝑇𝐷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=−∆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𝛽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𝑪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∆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sup>
                      </m:sSup>
                    </m:oMath>
                  </m:oMathPara>
                </a14:m>
                <a:br>
                  <a:rPr lang="en-US" dirty="0"/>
                </a:br>
                <a:endParaRPr lang="en-US" dirty="0"/>
              </a:p>
              <a:p>
                <a:r>
                  <a:rPr lang="en-US" b="1" dirty="0"/>
                  <a:t>Relative Trade Creation: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𝑇𝐶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𝑇𝐷</m:t>
                          </m:r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8744" y="1609748"/>
                <a:ext cx="7239000" cy="5070555"/>
              </a:xfrm>
              <a:blipFill>
                <a:blip r:embed="rId2"/>
                <a:stretch>
                  <a:fillRect l="-1751" t="-1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E6561-61F6-2B4B-A0C8-8BD777BF5D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6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A145B-95AE-6345-8C8C-E18AB217C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583821"/>
            <a:ext cx="7239000" cy="1127125"/>
          </a:xfrm>
        </p:spPr>
        <p:txBody>
          <a:bodyPr/>
          <a:lstStyle/>
          <a:p>
            <a:r>
              <a:rPr lang="en-US" dirty="0"/>
              <a:t>Effects of FTA on Country 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88744" y="1609748"/>
                <a:ext cx="7239000" cy="4196855"/>
              </a:xfrm>
            </p:spPr>
            <p:txBody>
              <a:bodyPr/>
              <a:lstStyle/>
              <a:p>
                <a:r>
                  <a:rPr lang="en-US" b="1" dirty="0"/>
                  <a:t>Domestic Markets &amp; Injury: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r>
                  <a:rPr lang="en-US" sz="2800" dirty="0"/>
                  <a:t>Let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</m:sSup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p>
                      </m:e>
                    </m:d>
                    <m:r>
                      <a:rPr lang="en-US" sz="2400" b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be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domestic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supply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endParaRPr lang="en-US" sz="280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dirty="0">
                        <a:latin typeface="Cambria Math" panose="02040503050406030204" pitchFamily="18" charset="0"/>
                      </a:rPr>
                      <m:t>T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he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change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in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producer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surplus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in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>
                        <a:latin typeface="Cambria Math" panose="02040503050406030204" pitchFamily="18" charset="0"/>
                      </a:rPr>
                      <m:t>is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𝑃𝑆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=−</m:t>
                      </m:r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sup>
                      </m:sSubSup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𝑇𝐶</m:t>
                          </m:r>
                        </m:num>
                        <m:den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p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𝑇𝐶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&lt;0</m:t>
                      </m:r>
                    </m:oMath>
                  </m:oMathPara>
                </a14:m>
                <a:br>
                  <a:rPr lang="en-US" dirty="0"/>
                </a:br>
                <a:endParaRPr lang="en-US" dirty="0"/>
              </a:p>
              <a:p>
                <a:r>
                  <a:rPr lang="en-US" sz="2800" dirty="0"/>
                  <a:t>Thus harm to domestic industry is due only to Trade Creation, </a:t>
                </a:r>
                <a:r>
                  <a:rPr lang="en-US" sz="2800" i="1" dirty="0">
                    <a:solidFill>
                      <a:srgbClr val="00B050"/>
                    </a:solidFill>
                  </a:rPr>
                  <a:t>TC</a:t>
                </a:r>
                <a:endParaRPr lang="en-US" sz="2800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8744" y="1609748"/>
                <a:ext cx="7239000" cy="4196855"/>
              </a:xfrm>
              <a:blipFill>
                <a:blip r:embed="rId2"/>
                <a:stretch>
                  <a:fillRect l="-1751" t="-1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E6561-61F6-2B4B-A0C8-8BD777BF5D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4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A145B-95AE-6345-8C8C-E18AB217C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583821"/>
            <a:ext cx="7239000" cy="1127125"/>
          </a:xfrm>
        </p:spPr>
        <p:txBody>
          <a:bodyPr/>
          <a:lstStyle/>
          <a:p>
            <a:r>
              <a:rPr lang="en-US" dirty="0"/>
              <a:t>Effects of FTA on Country 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88744" y="1609748"/>
                <a:ext cx="7239000" cy="4005392"/>
              </a:xfrm>
            </p:spPr>
            <p:txBody>
              <a:bodyPr/>
              <a:lstStyle/>
              <a:p>
                <a:r>
                  <a:rPr lang="en-US" b="1" dirty="0"/>
                  <a:t>Tariff Revenue: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1" dirty="0"/>
              </a:p>
              <a:p>
                <a:endParaRPr lang="en-US" b="1" dirty="0"/>
              </a:p>
              <a:p>
                <a:pPr marL="0" indent="0">
                  <a:buNone/>
                </a:pPr>
                <a:r>
                  <a:rPr lang="en-US" sz="28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𝑡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𝑡</m:t>
                    </m:r>
                    <m:sSubSup>
                      <m:sSub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𝐵</m:t>
                        </m:r>
                      </m:sup>
                    </m:sSubSup>
                    <m:r>
                      <a:rPr lang="en-US" sz="2800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𝑡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𝑇𝐷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p>
                        </m:sSubSup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r>
                  <a:rPr lang="en-US" sz="1800" dirty="0"/>
                  <a:t> </a:t>
                </a:r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r>
                  <a:rPr lang="en-US" sz="2800" dirty="0"/>
                  <a:t>Thus loss of tariff revenue is due to Trade Diversion, </a:t>
                </a:r>
                <a:r>
                  <a:rPr lang="en-US" sz="2800" i="1" dirty="0">
                    <a:solidFill>
                      <a:srgbClr val="FF0000"/>
                    </a:solidFill>
                  </a:rPr>
                  <a:t>TD</a:t>
                </a:r>
                <a:r>
                  <a:rPr lang="en-US" sz="2800" i="1" dirty="0"/>
                  <a:t>, </a:t>
                </a:r>
                <a:r>
                  <a:rPr lang="en-US" sz="2800" dirty="0"/>
                  <a:t>and not at all to trade creation</a:t>
                </a:r>
                <a:r>
                  <a:rPr lang="en-US" sz="2800" i="1" dirty="0"/>
                  <a:t>.</a:t>
                </a:r>
                <a:endParaRPr lang="en-US" sz="28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8744" y="1609748"/>
                <a:ext cx="7239000" cy="4005392"/>
              </a:xfrm>
              <a:blipFill>
                <a:blip r:embed="rId2"/>
                <a:stretch>
                  <a:fillRect l="-1751" t="-18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E6561-61F6-2B4B-A0C8-8BD777BF5D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400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A145B-95AE-6345-8C8C-E18AB217C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583821"/>
            <a:ext cx="7239000" cy="1127125"/>
          </a:xfrm>
        </p:spPr>
        <p:txBody>
          <a:bodyPr/>
          <a:lstStyle/>
          <a:p>
            <a:r>
              <a:rPr lang="en-US" dirty="0"/>
              <a:t>Effects of FTA on Country 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88744" y="1609748"/>
                <a:ext cx="7239000" cy="4618508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𝐖𝐞𝐥𝐟𝐚𝐫𝐞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1" dirty="0"/>
              </a:p>
              <a:p>
                <a:pPr marL="0" indent="0">
                  <a:buNone/>
                </a:pPr>
                <a:r>
                  <a:rPr lang="en-US" sz="2800" dirty="0"/>
                  <a:t>	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∆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den>
                        </m:f>
                      </m:e>
                    </m:d>
                    <m:r>
                      <a:rPr lang="en-US" sz="240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𝑇𝐶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𝑡𝑇𝐷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𝑡</m:t>
                    </m:r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𝐵</m:t>
                        </m:r>
                      </m:sup>
                    </m:sSubSup>
                  </m:oMath>
                </a14:m>
                <a:r>
                  <a:rPr lang="en-US" sz="2000" dirty="0">
                    <a:effectLst/>
                  </a:rPr>
                  <a:t> </a:t>
                </a:r>
                <a:endParaRPr lang="en-US" sz="1800" dirty="0"/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r>
                  <a:rPr lang="en-US" sz="2800" dirty="0"/>
                  <a:t>Thus effects on A’s total welfare are</a:t>
                </a:r>
              </a:p>
              <a:p>
                <a:pPr lvl="1"/>
                <a:r>
                  <a:rPr lang="en-US" sz="2400" dirty="0">
                    <a:solidFill>
                      <a:srgbClr val="00B050"/>
                    </a:solidFill>
                  </a:rPr>
                  <a:t>Private Sector Gain </a:t>
                </a:r>
                <a:r>
                  <a:rPr lang="en-US" sz="2400" dirty="0"/>
                  <a:t>due to trade creation</a:t>
                </a:r>
              </a:p>
              <a:p>
                <a:pPr lvl="1"/>
                <a:r>
                  <a:rPr lang="en-US" sz="2400" dirty="0">
                    <a:solidFill>
                      <a:srgbClr val="FF0000"/>
                    </a:solidFill>
                  </a:rPr>
                  <a:t>Government Loss </a:t>
                </a:r>
                <a:r>
                  <a:rPr lang="en-US" sz="2400" dirty="0"/>
                  <a:t>due to trade diversion</a:t>
                </a:r>
              </a:p>
              <a:p>
                <a:pPr lvl="1"/>
                <a:r>
                  <a:rPr lang="en-US" sz="2400" dirty="0">
                    <a:solidFill>
                      <a:srgbClr val="FF0000"/>
                    </a:solidFill>
                  </a:rPr>
                  <a:t>Government Loss </a:t>
                </a:r>
                <a:r>
                  <a:rPr lang="en-US" sz="2400" dirty="0"/>
                  <a:t>of tariff revenue from partner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8744" y="1609748"/>
                <a:ext cx="7239000" cy="4618508"/>
              </a:xfrm>
              <a:blipFill>
                <a:blip r:embed="rId2"/>
                <a:stretch>
                  <a:fillRect l="-1751" t="-13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E6561-61F6-2B4B-A0C8-8BD777BF5D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A049B975-1C79-F449-9DE3-7040FDDD1AD4}"/>
              </a:ext>
            </a:extLst>
          </p:cNvPr>
          <p:cNvSpPr/>
          <p:nvPr/>
        </p:nvSpPr>
        <p:spPr>
          <a:xfrm rot="5400000">
            <a:off x="3781167" y="1260392"/>
            <a:ext cx="370703" cy="1779372"/>
          </a:xfrm>
          <a:prstGeom prst="leftBrace">
            <a:avLst>
              <a:gd name="adj1" fmla="val 48873"/>
              <a:gd name="adj2" fmla="val 5000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E98244-3EB1-5142-9419-DFEC1F4CD2A0}"/>
              </a:ext>
            </a:extLst>
          </p:cNvPr>
          <p:cNvSpPr txBox="1"/>
          <p:nvPr/>
        </p:nvSpPr>
        <p:spPr>
          <a:xfrm>
            <a:off x="3225113" y="1544595"/>
            <a:ext cx="1495168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>
                <a:alpha val="99000"/>
              </a:srgb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</a:rPr>
              <a:t>Private Sector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8EF101AD-3475-D245-93B2-2ABEB034DC0F}"/>
              </a:ext>
            </a:extLst>
          </p:cNvPr>
          <p:cNvSpPr/>
          <p:nvPr/>
        </p:nvSpPr>
        <p:spPr>
          <a:xfrm rot="5400000">
            <a:off x="5772665" y="1464281"/>
            <a:ext cx="370703" cy="1355122"/>
          </a:xfrm>
          <a:prstGeom prst="leftBrace">
            <a:avLst>
              <a:gd name="adj1" fmla="val 48873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70A8E5-EDBB-0C45-9EE3-5E2FF7745403}"/>
              </a:ext>
            </a:extLst>
          </p:cNvPr>
          <p:cNvSpPr txBox="1"/>
          <p:nvPr/>
        </p:nvSpPr>
        <p:spPr>
          <a:xfrm>
            <a:off x="5428736" y="1536358"/>
            <a:ext cx="1138680" cy="369332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Gov’t</a:t>
            </a:r>
          </a:p>
        </p:txBody>
      </p:sp>
    </p:spTree>
    <p:extLst>
      <p:ext uri="{BB962C8B-B14F-4D97-AF65-F5344CB8AC3E}">
        <p14:creationId xmlns:p14="http://schemas.microsoft.com/office/powerpoint/2010/main" val="176104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B0FC3-D9D8-C04C-BA60-BCB86F236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Illustration*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29B66-FC87-604F-A367-E66F44A47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087422"/>
            <a:ext cx="7239000" cy="3564053"/>
          </a:xfrm>
        </p:spPr>
        <p:txBody>
          <a:bodyPr/>
          <a:lstStyle/>
          <a:p>
            <a:r>
              <a:rPr lang="en-US" sz="2400" dirty="0">
                <a:solidFill>
                  <a:srgbClr val="00487B"/>
                </a:solidFill>
              </a:rPr>
              <a:t>As with equations above,</a:t>
            </a:r>
          </a:p>
          <a:p>
            <a:pPr lvl="1"/>
            <a:r>
              <a:rPr lang="en-US" sz="2000" dirty="0">
                <a:solidFill>
                  <a:srgbClr val="00487B"/>
                </a:solidFill>
              </a:rPr>
              <a:t>Three countries: importer A; exporters B, and C</a:t>
            </a:r>
          </a:p>
          <a:p>
            <a:pPr lvl="1"/>
            <a:r>
              <a:rPr lang="en-US" sz="2000" dirty="0">
                <a:solidFill>
                  <a:srgbClr val="00487B"/>
                </a:solidFill>
              </a:rPr>
              <a:t>Export supply and import demands are linear</a:t>
            </a:r>
          </a:p>
          <a:p>
            <a:r>
              <a:rPr lang="en-US" sz="2400" dirty="0">
                <a:solidFill>
                  <a:srgbClr val="00487B"/>
                </a:solidFill>
              </a:rPr>
              <a:t>Countries B and C are identical</a:t>
            </a:r>
          </a:p>
          <a:p>
            <a:r>
              <a:rPr lang="en-US" sz="2400" dirty="0">
                <a:solidFill>
                  <a:srgbClr val="00487B"/>
                </a:solidFill>
              </a:rPr>
              <a:t>Two equilibria</a:t>
            </a:r>
          </a:p>
          <a:p>
            <a:pPr lvl="1"/>
            <a:r>
              <a:rPr lang="en-US" sz="2000" dirty="0">
                <a:solidFill>
                  <a:srgbClr val="00487B"/>
                </a:solidFill>
              </a:rPr>
              <a:t>0:  MFN tariff t on exports of both B and C</a:t>
            </a:r>
          </a:p>
          <a:p>
            <a:pPr lvl="1"/>
            <a:r>
              <a:rPr lang="en-US" sz="2000" dirty="0">
                <a:solidFill>
                  <a:srgbClr val="00487B"/>
                </a:solidFill>
              </a:rPr>
              <a:t>1:  FTA of A and B:  </a:t>
            </a:r>
          </a:p>
          <a:p>
            <a:pPr lvl="2"/>
            <a:r>
              <a:rPr lang="en-US" sz="1800" dirty="0">
                <a:solidFill>
                  <a:srgbClr val="00487B"/>
                </a:solidFill>
              </a:rPr>
              <a:t>tariff t on exports of C; </a:t>
            </a:r>
          </a:p>
          <a:p>
            <a:pPr lvl="2"/>
            <a:r>
              <a:rPr lang="en-US" sz="1800" dirty="0">
                <a:solidFill>
                  <a:srgbClr val="00487B"/>
                </a:solidFill>
              </a:rPr>
              <a:t>zero tariff on exports of B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A35E6E-FC65-EB48-940B-23DAD0729DDE}"/>
              </a:ext>
            </a:extLst>
          </p:cNvPr>
          <p:cNvSpPr/>
          <p:nvPr/>
        </p:nvSpPr>
        <p:spPr>
          <a:xfrm>
            <a:off x="1760561" y="3251619"/>
            <a:ext cx="4419522" cy="450376"/>
          </a:xfrm>
          <a:prstGeom prst="rect">
            <a:avLst/>
          </a:prstGeom>
          <a:noFill/>
          <a:ln w="381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F819E7-26DA-344F-978F-7E288E39E06B}"/>
              </a:ext>
            </a:extLst>
          </p:cNvPr>
          <p:cNvSpPr txBox="1"/>
          <p:nvPr/>
        </p:nvSpPr>
        <p:spPr>
          <a:xfrm>
            <a:off x="6176319" y="3247855"/>
            <a:ext cx="1580316" cy="954107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487B"/>
                </a:solidFill>
              </a:rPr>
              <a:t>For simplicity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C1F82E-7F46-E545-B0F1-39560DFFC8B0}"/>
              </a:ext>
            </a:extLst>
          </p:cNvPr>
          <p:cNvSpPr/>
          <p:nvPr/>
        </p:nvSpPr>
        <p:spPr>
          <a:xfrm>
            <a:off x="1340068" y="5519484"/>
            <a:ext cx="73309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*Much of this is an elaboration of material in World Trade Organization, "Causes and Effects of PTAs: Is it all about preferences?", Ch. C: </a:t>
            </a:r>
            <a:r>
              <a:rPr lang="en-US" i="1" dirty="0"/>
              <a:t>World Trade Report 2011</a:t>
            </a:r>
            <a:r>
              <a:rPr lang="en-US" dirty="0"/>
              <a:t>, pp. 92-121.</a:t>
            </a:r>
          </a:p>
        </p:txBody>
      </p:sp>
    </p:spTree>
    <p:extLst>
      <p:ext uri="{BB962C8B-B14F-4D97-AF65-F5344CB8AC3E}">
        <p14:creationId xmlns:p14="http://schemas.microsoft.com/office/powerpoint/2010/main" val="405889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2449CD73-A449-DE45-A970-BB1D23F30FA6}"/>
              </a:ext>
            </a:extLst>
          </p:cNvPr>
          <p:cNvSpPr/>
          <p:nvPr/>
        </p:nvSpPr>
        <p:spPr>
          <a:xfrm>
            <a:off x="0" y="668740"/>
            <a:ext cx="9144000" cy="555463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52DAB0A-79A5-3348-8D20-91AB1499F930}"/>
                  </a:ext>
                </a:extLst>
              </p:cNvPr>
              <p:cNvSpPr/>
              <p:nvPr/>
            </p:nvSpPr>
            <p:spPr>
              <a:xfrm>
                <a:off x="2122822" y="5594258"/>
                <a:ext cx="3795270" cy="7204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p>
                          <m:r>
                            <a:rPr lang="en-US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p>
                              </m:sSup>
                              <m: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num>
                            <m:den>
                              <m: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𝛽</m:t>
                              </m:r>
                            </m:den>
                          </m:f>
                        </m:e>
                      </m:d>
                      <m:r>
                        <a:rPr lang="en-US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𝑇𝐶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𝑡𝑇𝐷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sSubSup>
                        <m:sSubSup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52DAB0A-79A5-3348-8D20-91AB1499F9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2822" y="5594258"/>
                <a:ext cx="3795270" cy="720454"/>
              </a:xfrm>
              <a:prstGeom prst="rect">
                <a:avLst/>
              </a:prstGeom>
              <a:blipFill>
                <a:blip r:embed="rId2"/>
                <a:stretch>
                  <a:fillRect b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25A8A7C7-DA04-574D-9BD0-A7FBE9C2EF72}"/>
              </a:ext>
            </a:extLst>
          </p:cNvPr>
          <p:cNvGrpSpPr/>
          <p:nvPr/>
        </p:nvGrpSpPr>
        <p:grpSpPr>
          <a:xfrm>
            <a:off x="112786" y="1143001"/>
            <a:ext cx="7912098" cy="4254137"/>
            <a:chOff x="112786" y="1143001"/>
            <a:chExt cx="7912098" cy="4254137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E0DA31EC-F70E-BE48-AB4E-D777A9509730}"/>
                </a:ext>
              </a:extLst>
            </p:cNvPr>
            <p:cNvSpPr/>
            <p:nvPr/>
          </p:nvSpPr>
          <p:spPr>
            <a:xfrm flipV="1">
              <a:off x="4000223" y="3029448"/>
              <a:ext cx="1606655" cy="167863"/>
            </a:xfrm>
            <a:prstGeom prst="rect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ight Triangle 69">
              <a:extLst>
                <a:ext uri="{FF2B5EF4-FFF2-40B4-BE49-F238E27FC236}">
                  <a16:creationId xmlns:a16="http://schemas.microsoft.com/office/drawing/2014/main" id="{43A5CC27-A7FB-6545-87E7-36524BA0BDC3}"/>
                </a:ext>
              </a:extLst>
            </p:cNvPr>
            <p:cNvSpPr/>
            <p:nvPr/>
          </p:nvSpPr>
          <p:spPr>
            <a:xfrm>
              <a:off x="5602128" y="3025543"/>
              <a:ext cx="280652" cy="184820"/>
            </a:xfrm>
            <a:prstGeom prst="rtTriangle">
              <a:avLst/>
            </a:prstGeom>
            <a:pattFill prst="dkUpDiag">
              <a:fgClr>
                <a:srgbClr val="008000"/>
              </a:fgClr>
              <a:bgClr>
                <a:prstClr val="white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>
              <a:cxnSpLocks/>
            </p:cNvCxnSpPr>
            <p:nvPr/>
          </p:nvCxnSpPr>
          <p:spPr>
            <a:xfrm>
              <a:off x="1143000" y="4743450"/>
              <a:ext cx="2228850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1143000" y="2228850"/>
              <a:ext cx="0" cy="2514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914400" y="2114550"/>
              <a:ext cx="5143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143250" y="4686300"/>
              <a:ext cx="5143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cxnSp>
          <p:nvCxnSpPr>
            <p:cNvPr id="63" name="Straight Connector 62"/>
            <p:cNvCxnSpPr>
              <a:cxnSpLocks/>
            </p:cNvCxnSpPr>
            <p:nvPr/>
          </p:nvCxnSpPr>
          <p:spPr>
            <a:xfrm flipV="1">
              <a:off x="1143000" y="2857500"/>
              <a:ext cx="1657350" cy="154305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1328850" y="1693801"/>
              <a:ext cx="1943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Export Supplies</a:t>
              </a:r>
            </a:p>
          </p:txBody>
        </p:sp>
        <p:sp>
          <p:nvSpPr>
            <p:cNvPr id="38" name="Left Brace 37"/>
            <p:cNvSpPr/>
            <p:nvPr/>
          </p:nvSpPr>
          <p:spPr>
            <a:xfrm>
              <a:off x="971550" y="3771900"/>
              <a:ext cx="171450" cy="62865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>
              <a:cxnSpLocks/>
            </p:cNvCxnSpPr>
            <p:nvPr/>
          </p:nvCxnSpPr>
          <p:spPr>
            <a:xfrm>
              <a:off x="4000500" y="4743450"/>
              <a:ext cx="3600450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4000500" y="2228850"/>
              <a:ext cx="0" cy="2514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7486650" y="4686300"/>
              <a:ext cx="5143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cxnSp>
          <p:nvCxnSpPr>
            <p:cNvPr id="73" name="Straight Connector 72"/>
            <p:cNvCxnSpPr>
              <a:cxnSpLocks/>
            </p:cNvCxnSpPr>
            <p:nvPr/>
          </p:nvCxnSpPr>
          <p:spPr>
            <a:xfrm flipV="1">
              <a:off x="4000500" y="2228850"/>
              <a:ext cx="3314700" cy="154305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46F7941E-700F-274B-AD62-B652D2307B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43000" y="2228850"/>
              <a:ext cx="1657350" cy="154305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92EE2414-DF8A-4344-983D-77235EC7E06D}"/>
                    </a:ext>
                  </a:extLst>
                </p:cNvPr>
                <p:cNvSpPr txBox="1"/>
                <p:nvPr/>
              </p:nvSpPr>
              <p:spPr>
                <a:xfrm>
                  <a:off x="2743200" y="2171700"/>
                  <a:ext cx="685800" cy="3755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a14:m>
                  <a:r>
                    <a:rPr lang="en-US" dirty="0">
                      <a:effectLst/>
                    </a:rPr>
                    <a:t> </a:t>
                  </a:r>
                  <a:endParaRPr lang="en-US" baseline="30000" dirty="0"/>
                </a:p>
              </p:txBody>
            </p:sp>
          </mc:Choice>
          <mc:Fallback xmlns="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92EE2414-DF8A-4344-983D-77235EC7E06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3200" y="2171700"/>
                  <a:ext cx="685800" cy="375552"/>
                </a:xfrm>
                <a:prstGeom prst="rect">
                  <a:avLst/>
                </a:prstGeom>
                <a:blipFill>
                  <a:blip r:embed="rId3"/>
                  <a:stretch>
                    <a:fillRect r="-3148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C3E76220-2624-494E-A28E-6D9EBAC26B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00500" y="3771900"/>
              <a:ext cx="685800" cy="62865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D8A21A1-F836-524D-AEA3-7CC934A9EA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86300" y="2514600"/>
              <a:ext cx="2686050" cy="125730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E6B0EBB-1053-F74B-9D67-38DE2DAC1BC9}"/>
                </a:ext>
              </a:extLst>
            </p:cNvPr>
            <p:cNvSpPr txBox="1"/>
            <p:nvPr/>
          </p:nvSpPr>
          <p:spPr>
            <a:xfrm>
              <a:off x="3771900" y="2114550"/>
              <a:ext cx="5143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E3CB4B5-A96E-B740-880B-479A9E3D5130}"/>
                </a:ext>
              </a:extLst>
            </p:cNvPr>
            <p:cNvCxnSpPr>
              <a:cxnSpLocks/>
            </p:cNvCxnSpPr>
            <p:nvPr/>
          </p:nvCxnSpPr>
          <p:spPr>
            <a:xfrm>
              <a:off x="4514850" y="2400300"/>
              <a:ext cx="2457450" cy="142875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E1158BC-140C-7543-ABB0-6ED3C6348EBD}"/>
                </a:ext>
              </a:extLst>
            </p:cNvPr>
            <p:cNvCxnSpPr>
              <a:cxnSpLocks/>
            </p:cNvCxnSpPr>
            <p:nvPr/>
          </p:nvCxnSpPr>
          <p:spPr>
            <a:xfrm>
              <a:off x="1143000" y="3028950"/>
              <a:ext cx="44577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F7974421-E849-6A49-8342-95E79CF26D44}"/>
                </a:ext>
              </a:extLst>
            </p:cNvPr>
            <p:cNvCxnSpPr>
              <a:cxnSpLocks/>
            </p:cNvCxnSpPr>
            <p:nvPr/>
          </p:nvCxnSpPr>
          <p:spPr>
            <a:xfrm>
              <a:off x="1143000" y="3200400"/>
              <a:ext cx="474345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5B3EABC2-8B35-3448-9289-322A6B276D7D}"/>
                    </a:ext>
                  </a:extLst>
                </p:cNvPr>
                <p:cNvSpPr/>
                <p:nvPr/>
              </p:nvSpPr>
              <p:spPr>
                <a:xfrm>
                  <a:off x="6800850" y="3543300"/>
                  <a:ext cx="570349" cy="37003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5B3EABC2-8B35-3448-9289-322A6B276D7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00850" y="3543300"/>
                  <a:ext cx="570349" cy="370038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98DB2428-7974-BE43-9111-37B6F41D302F}"/>
                </a:ext>
              </a:extLst>
            </p:cNvPr>
            <p:cNvCxnSpPr>
              <a:cxnSpLocks/>
            </p:cNvCxnSpPr>
            <p:nvPr/>
          </p:nvCxnSpPr>
          <p:spPr>
            <a:xfrm>
              <a:off x="1943100" y="3028950"/>
              <a:ext cx="0" cy="171450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088086D5-6F00-E146-87DE-E16B01D4CD8D}"/>
                </a:ext>
              </a:extLst>
            </p:cNvPr>
            <p:cNvCxnSpPr>
              <a:cxnSpLocks/>
            </p:cNvCxnSpPr>
            <p:nvPr/>
          </p:nvCxnSpPr>
          <p:spPr>
            <a:xfrm>
              <a:off x="1758275" y="3200400"/>
              <a:ext cx="0" cy="154305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3450358-B226-0A4F-BEE8-CD324F6C5A95}"/>
                </a:ext>
              </a:extLst>
            </p:cNvPr>
            <p:cNvSpPr txBox="1"/>
            <p:nvPr/>
          </p:nvSpPr>
          <p:spPr>
            <a:xfrm>
              <a:off x="1314450" y="1143001"/>
              <a:ext cx="5086350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700" dirty="0"/>
                <a:t>Welfare Effects on Country A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B4D492F-DEDC-A341-8228-9351DF5119B3}"/>
                </a:ext>
              </a:extLst>
            </p:cNvPr>
            <p:cNvCxnSpPr>
              <a:cxnSpLocks/>
            </p:cNvCxnSpPr>
            <p:nvPr/>
          </p:nvCxnSpPr>
          <p:spPr>
            <a:xfrm>
              <a:off x="2431073" y="3209192"/>
              <a:ext cx="0" cy="154305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916D4E0B-EFB3-AD4C-A379-E9E55A41493A}"/>
                    </a:ext>
                  </a:extLst>
                </p:cNvPr>
                <p:cNvSpPr/>
                <p:nvPr/>
              </p:nvSpPr>
              <p:spPr>
                <a:xfrm>
                  <a:off x="2286000" y="4743450"/>
                  <a:ext cx="523926" cy="37266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p>
                        </m:sSubSup>
                      </m:oMath>
                    </m:oMathPara>
                  </a14:m>
                  <a:endPara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916D4E0B-EFB3-AD4C-A379-E9E55A41493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86000" y="4743450"/>
                  <a:ext cx="523926" cy="37266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10B6789-7891-9D4C-9E28-36FA3FEC6BD5}"/>
                </a:ext>
              </a:extLst>
            </p:cNvPr>
            <p:cNvCxnSpPr>
              <a:cxnSpLocks/>
            </p:cNvCxnSpPr>
            <p:nvPr/>
          </p:nvCxnSpPr>
          <p:spPr>
            <a:xfrm>
              <a:off x="5886450" y="3200400"/>
              <a:ext cx="0" cy="154305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BF83C96-4B8D-E34C-B296-1E2210EEF700}"/>
                </a:ext>
              </a:extLst>
            </p:cNvPr>
            <p:cNvCxnSpPr>
              <a:cxnSpLocks/>
            </p:cNvCxnSpPr>
            <p:nvPr/>
          </p:nvCxnSpPr>
          <p:spPr>
            <a:xfrm>
              <a:off x="5600700" y="3028950"/>
              <a:ext cx="0" cy="171450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503550C8-F65A-9340-A2E0-55C88B91F7FD}"/>
                    </a:ext>
                  </a:extLst>
                </p:cNvPr>
                <p:cNvSpPr/>
                <p:nvPr/>
              </p:nvSpPr>
              <p:spPr>
                <a:xfrm>
                  <a:off x="5372100" y="4743450"/>
                  <a:ext cx="570349" cy="3763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bSup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503550C8-F65A-9340-A2E0-55C88B91F7F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72100" y="4743450"/>
                  <a:ext cx="570349" cy="376321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0D81F738-F50B-F94E-B18F-33A10F134FB3}"/>
                    </a:ext>
                  </a:extLst>
                </p:cNvPr>
                <p:cNvSpPr/>
                <p:nvPr/>
              </p:nvSpPr>
              <p:spPr>
                <a:xfrm>
                  <a:off x="5772150" y="4743450"/>
                  <a:ext cx="568745" cy="3740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bSup>
                      </m:oMath>
                    </m:oMathPara>
                  </a14:m>
                  <a:endPara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0D81F738-F50B-F94E-B18F-33A10F134FB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2150" y="4743450"/>
                  <a:ext cx="568745" cy="374077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AD4C83B6-E801-5042-B5C8-DAA8062B672F}"/>
                </a:ext>
              </a:extLst>
            </p:cNvPr>
            <p:cNvSpPr/>
            <p:nvPr/>
          </p:nvSpPr>
          <p:spPr>
            <a:xfrm>
              <a:off x="1145220" y="3032834"/>
              <a:ext cx="771663" cy="620882"/>
            </a:xfrm>
            <a:prstGeom prst="rect">
              <a:avLst/>
            </a:prstGeom>
            <a:noFill/>
            <a:ln w="508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7B9152D1-9998-0540-99FE-178947D8FD06}"/>
                </a:ext>
              </a:extLst>
            </p:cNvPr>
            <p:cNvSpPr txBox="1"/>
            <p:nvPr/>
          </p:nvSpPr>
          <p:spPr>
            <a:xfrm>
              <a:off x="1111541" y="2069052"/>
              <a:ext cx="1338044" cy="830997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FF0000"/>
                  </a:solidFill>
                </a:rPr>
                <a:t>Tariff revenue lost from</a:t>
              </a:r>
            </a:p>
            <a:p>
              <a:pPr algn="ctr"/>
              <a:r>
                <a:rPr lang="en-US" sz="1600" dirty="0">
                  <a:solidFill>
                    <a:srgbClr val="FF0000"/>
                  </a:solidFill>
                </a:rPr>
                <a:t>B         C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CD62115-E602-2647-A97B-BEC9D5C260E3}"/>
                </a:ext>
              </a:extLst>
            </p:cNvPr>
            <p:cNvSpPr txBox="1"/>
            <p:nvPr/>
          </p:nvSpPr>
          <p:spPr>
            <a:xfrm>
              <a:off x="3926392" y="1845446"/>
              <a:ext cx="15235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B050"/>
                  </a:solidFill>
                </a:rPr>
                <a:t>Net gain of A’s private sector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19D647DB-37C9-B64B-95D2-4B933456202F}"/>
                    </a:ext>
                  </a:extLst>
                </p:cNvPr>
                <p:cNvSpPr txBox="1"/>
                <p:nvPr/>
              </p:nvSpPr>
              <p:spPr>
                <a:xfrm>
                  <a:off x="112786" y="4255971"/>
                  <a:ext cx="1122562" cy="3755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p>
                    </m:oMath>
                  </a14:m>
                  <a:r>
                    <a:rPr lang="en-US" dirty="0">
                      <a:effectLst/>
                    </a:rPr>
                    <a:t> </a:t>
                  </a:r>
                  <a:endParaRPr lang="en-US" baseline="-25000" dirty="0"/>
                </a:p>
              </p:txBody>
            </p:sp>
          </mc:Choice>
          <mc:Fallback xmlns=""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19D647DB-37C9-B64B-95D2-4B933456202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2786" y="4255971"/>
                  <a:ext cx="1122562" cy="37555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BA1E1F9A-6F98-5848-B5BF-41A01BDFB5C3}"/>
                    </a:ext>
                  </a:extLst>
                </p:cNvPr>
                <p:cNvSpPr/>
                <p:nvPr/>
              </p:nvSpPr>
              <p:spPr>
                <a:xfrm>
                  <a:off x="751656" y="3876738"/>
                  <a:ext cx="33457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BA1E1F9A-6F98-5848-B5BF-41A01BDFB5C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1656" y="3876738"/>
                  <a:ext cx="334579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8C4EF59C-18A1-0E47-9551-7C151327FFC3}"/>
                    </a:ext>
                  </a:extLst>
                </p:cNvPr>
                <p:cNvSpPr txBox="1"/>
                <p:nvPr/>
              </p:nvSpPr>
              <p:spPr>
                <a:xfrm>
                  <a:off x="5939334" y="2114550"/>
                  <a:ext cx="1266683" cy="3755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a14:m>
                  <a:r>
                    <a:rPr lang="en-US" dirty="0">
                      <a:effectLst/>
                    </a:rPr>
                    <a:t> </a:t>
                  </a:r>
                  <a:endParaRPr lang="en-US" baseline="30000" dirty="0"/>
                </a:p>
              </p:txBody>
            </p:sp>
          </mc:Choice>
          <mc:Fallback xmlns="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8C4EF59C-18A1-0E47-9551-7C151327FFC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9334" y="2114550"/>
                  <a:ext cx="1266683" cy="37555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TextBox 77">
                  <a:extLst>
                    <a:ext uri="{FF2B5EF4-FFF2-40B4-BE49-F238E27FC236}">
                      <a16:creationId xmlns:a16="http://schemas.microsoft.com/office/drawing/2014/main" id="{8B78ACB5-D8D8-0447-AB20-0421AD1E0F44}"/>
                    </a:ext>
                  </a:extLst>
                </p:cNvPr>
                <p:cNvSpPr txBox="1"/>
                <p:nvPr/>
              </p:nvSpPr>
              <p:spPr>
                <a:xfrm>
                  <a:off x="6457950" y="2857500"/>
                  <a:ext cx="1566934" cy="3801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a14:m>
                  <a:r>
                    <a:rPr lang="en-US" dirty="0">
                      <a:solidFill>
                        <a:srgbClr val="FF0000"/>
                      </a:solidFill>
                      <a:effectLst/>
                    </a:rPr>
                    <a:t> </a:t>
                  </a:r>
                  <a:endParaRPr lang="en-US" baseline="30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78" name="TextBox 77">
                  <a:extLst>
                    <a:ext uri="{FF2B5EF4-FFF2-40B4-BE49-F238E27FC236}">
                      <a16:creationId xmlns:a16="http://schemas.microsoft.com/office/drawing/2014/main" id="{8B78ACB5-D8D8-0447-AB20-0421AD1E0F4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57950" y="2857500"/>
                  <a:ext cx="1566934" cy="38010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60DBA0FE-EAED-8C44-A94E-B60D0A47AC9E}"/>
                    </a:ext>
                  </a:extLst>
                </p:cNvPr>
                <p:cNvSpPr txBox="1"/>
                <p:nvPr/>
              </p:nvSpPr>
              <p:spPr>
                <a:xfrm>
                  <a:off x="2743200" y="2503170"/>
                  <a:ext cx="685800" cy="38010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p>
                      </m:sSup>
                    </m:oMath>
                  </a14:m>
                  <a:r>
                    <a:rPr lang="en-US" dirty="0">
                      <a:effectLst/>
                    </a:rPr>
                    <a:t> </a:t>
                  </a:r>
                  <a:endParaRPr lang="en-US" baseline="30000" dirty="0"/>
                </a:p>
              </p:txBody>
            </p:sp>
          </mc:Choice>
          <mc:Fallback xmlns=""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60DBA0FE-EAED-8C44-A94E-B60D0A47AC9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43200" y="2503170"/>
                  <a:ext cx="685800" cy="380104"/>
                </a:xfrm>
                <a:prstGeom prst="rect">
                  <a:avLst/>
                </a:prstGeom>
                <a:blipFill>
                  <a:blip r:embed="rId12"/>
                  <a:stretch>
                    <a:fillRect r="-4259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3F5A0EAC-A6A8-8B42-94FF-65B994B404D2}"/>
                    </a:ext>
                  </a:extLst>
                </p:cNvPr>
                <p:cNvSpPr/>
                <p:nvPr/>
              </p:nvSpPr>
              <p:spPr>
                <a:xfrm>
                  <a:off x="641119" y="2726490"/>
                  <a:ext cx="500842" cy="37632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b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3F5A0EAC-A6A8-8B42-94FF-65B994B404D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1119" y="2726490"/>
                  <a:ext cx="500842" cy="376321"/>
                </a:xfrm>
                <a:prstGeom prst="rect">
                  <a:avLst/>
                </a:prstGeom>
                <a:blipFill>
                  <a:blip r:embed="rId13"/>
                  <a:stretch>
                    <a:fillRect b="-1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657A989-DBD9-6245-860E-384EBFCE08C7}"/>
                    </a:ext>
                  </a:extLst>
                </p:cNvPr>
                <p:cNvSpPr/>
                <p:nvPr/>
              </p:nvSpPr>
              <p:spPr>
                <a:xfrm>
                  <a:off x="656359" y="3096060"/>
                  <a:ext cx="500843" cy="3740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bSup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4657A989-DBD9-6245-860E-384EBFCE08C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6359" y="3096060"/>
                  <a:ext cx="500843" cy="374077"/>
                </a:xfrm>
                <a:prstGeom prst="rect">
                  <a:avLst/>
                </a:prstGeom>
                <a:blipFill>
                  <a:blip r:embed="rId14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5F7EEA32-C8FA-124B-92D2-9E10879ED876}"/>
                </a:ext>
              </a:extLst>
            </p:cNvPr>
            <p:cNvGrpSpPr/>
            <p:nvPr/>
          </p:nvGrpSpPr>
          <p:grpSpPr>
            <a:xfrm>
              <a:off x="1277522" y="4338382"/>
              <a:ext cx="665578" cy="405068"/>
              <a:chOff x="1277522" y="4338382"/>
              <a:chExt cx="665578" cy="405068"/>
            </a:xfrm>
          </p:grpSpPr>
          <p:sp>
            <p:nvSpPr>
              <p:cNvPr id="94" name="Left Brace 93">
                <a:extLst>
                  <a:ext uri="{FF2B5EF4-FFF2-40B4-BE49-F238E27FC236}">
                    <a16:creationId xmlns:a16="http://schemas.microsoft.com/office/drawing/2014/main" id="{6173EA28-A847-244F-A910-64EC5F1A9ACD}"/>
                  </a:ext>
                </a:extLst>
              </p:cNvPr>
              <p:cNvSpPr/>
              <p:nvPr/>
            </p:nvSpPr>
            <p:spPr>
              <a:xfrm rot="5400000">
                <a:off x="1794986" y="4595336"/>
                <a:ext cx="110490" cy="185738"/>
              </a:xfrm>
              <a:prstGeom prst="leftBrace">
                <a:avLst>
                  <a:gd name="adj1" fmla="val 44444"/>
                  <a:gd name="adj2" fmla="val 50000"/>
                </a:avLst>
              </a:prstGeom>
              <a:ln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74034E4E-DC95-7349-913A-240D16F918F2}"/>
                  </a:ext>
                </a:extLst>
              </p:cNvPr>
              <p:cNvSpPr/>
              <p:nvPr/>
            </p:nvSpPr>
            <p:spPr>
              <a:xfrm>
                <a:off x="1277522" y="4338382"/>
                <a:ext cx="4732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TD</a:t>
                </a:r>
              </a:p>
            </p:txBody>
          </p: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37E975B8-0CFB-1F49-8F59-437251529D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69366" y="4567311"/>
                <a:ext cx="178191" cy="65649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26F059A-2967-D14B-AD99-5C7C45447926}"/>
                </a:ext>
              </a:extLst>
            </p:cNvPr>
            <p:cNvGrpSpPr/>
            <p:nvPr/>
          </p:nvGrpSpPr>
          <p:grpSpPr>
            <a:xfrm>
              <a:off x="5607910" y="4299739"/>
              <a:ext cx="708137" cy="437668"/>
              <a:chOff x="5607910" y="4299739"/>
              <a:chExt cx="708137" cy="437668"/>
            </a:xfrm>
          </p:grpSpPr>
          <p:sp>
            <p:nvSpPr>
              <p:cNvPr id="101" name="Left Brace 100">
                <a:extLst>
                  <a:ext uri="{FF2B5EF4-FFF2-40B4-BE49-F238E27FC236}">
                    <a16:creationId xmlns:a16="http://schemas.microsoft.com/office/drawing/2014/main" id="{3AA800E2-C146-A24A-B796-D996CC5E8001}"/>
                  </a:ext>
                </a:extLst>
              </p:cNvPr>
              <p:cNvSpPr/>
              <p:nvPr/>
            </p:nvSpPr>
            <p:spPr>
              <a:xfrm rot="5400000">
                <a:off x="5695316" y="4550246"/>
                <a:ext cx="99755" cy="274568"/>
              </a:xfrm>
              <a:prstGeom prst="leftBrace">
                <a:avLst>
                  <a:gd name="adj1" fmla="val 44444"/>
                  <a:gd name="adj2" fmla="val 50998"/>
                </a:avLst>
              </a:prstGeom>
              <a:ln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518ACCD3-DBDD-DF42-809B-7F66EF8AD474}"/>
                  </a:ext>
                </a:extLst>
              </p:cNvPr>
              <p:cNvSpPr/>
              <p:nvPr/>
            </p:nvSpPr>
            <p:spPr>
              <a:xfrm>
                <a:off x="5868424" y="4299739"/>
                <a:ext cx="44762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TC</a:t>
                </a:r>
              </a:p>
            </p:txBody>
          </p: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AA4CB440-383F-B44A-90FF-BF18CDA9CE9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751341" y="4525108"/>
                <a:ext cx="232117" cy="10550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D9906426-DD71-6D4D-A3FC-D3180AA9A5C3}"/>
                </a:ext>
              </a:extLst>
            </p:cNvPr>
            <p:cNvGrpSpPr/>
            <p:nvPr/>
          </p:nvGrpSpPr>
          <p:grpSpPr>
            <a:xfrm>
              <a:off x="1953048" y="3971359"/>
              <a:ext cx="978104" cy="772993"/>
              <a:chOff x="1953048" y="3971359"/>
              <a:chExt cx="978104" cy="772993"/>
            </a:xfrm>
          </p:grpSpPr>
          <p:sp>
            <p:nvSpPr>
              <p:cNvPr id="105" name="Left Brace 104">
                <a:extLst>
                  <a:ext uri="{FF2B5EF4-FFF2-40B4-BE49-F238E27FC236}">
                    <a16:creationId xmlns:a16="http://schemas.microsoft.com/office/drawing/2014/main" id="{B5115357-353D-8546-949E-1FC4361FEC14}"/>
                  </a:ext>
                </a:extLst>
              </p:cNvPr>
              <p:cNvSpPr/>
              <p:nvPr/>
            </p:nvSpPr>
            <p:spPr>
              <a:xfrm rot="5400000">
                <a:off x="1990672" y="4596238"/>
                <a:ext cx="110490" cy="185738"/>
              </a:xfrm>
              <a:prstGeom prst="leftBrace">
                <a:avLst>
                  <a:gd name="adj1" fmla="val 44444"/>
                  <a:gd name="adj2" fmla="val 50000"/>
                </a:avLst>
              </a:prstGeom>
              <a:ln>
                <a:solidFill>
                  <a:srgbClr val="00B0F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00B0F0"/>
                  </a:solidFill>
                </a:endParaRPr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74E73D3D-D125-D54C-8DE9-F3C38F300DDE}"/>
                  </a:ext>
                </a:extLst>
              </p:cNvPr>
              <p:cNvSpPr/>
              <p:nvPr/>
            </p:nvSpPr>
            <p:spPr>
              <a:xfrm>
                <a:off x="2457946" y="3971359"/>
                <a:ext cx="473206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i="1" dirty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  <a:t>TD</a:t>
                </a:r>
              </a:p>
            </p:txBody>
          </p: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15B3C54-9423-AA41-95C9-C6408DBEBF3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43243" y="4187844"/>
                <a:ext cx="526816" cy="44601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Left Brace 107">
                <a:extLst>
                  <a:ext uri="{FF2B5EF4-FFF2-40B4-BE49-F238E27FC236}">
                    <a16:creationId xmlns:a16="http://schemas.microsoft.com/office/drawing/2014/main" id="{FBDB543B-2FD3-A54F-B80D-412266BD5480}"/>
                  </a:ext>
                </a:extLst>
              </p:cNvPr>
              <p:cNvSpPr/>
              <p:nvPr/>
            </p:nvSpPr>
            <p:spPr>
              <a:xfrm rot="5400000">
                <a:off x="2227992" y="4551147"/>
                <a:ext cx="99755" cy="274568"/>
              </a:xfrm>
              <a:prstGeom prst="leftBrace">
                <a:avLst>
                  <a:gd name="adj1" fmla="val 44444"/>
                  <a:gd name="adj2" fmla="val 50998"/>
                </a:avLst>
              </a:prstGeom>
              <a:ln>
                <a:solidFill>
                  <a:srgbClr val="00B0F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00B0F0"/>
                  </a:solidFill>
                </a:endParaRP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C0EBFF29-6FC5-9B44-B744-6EBF1D316769}"/>
                  </a:ext>
                </a:extLst>
              </p:cNvPr>
              <p:cNvSpPr/>
              <p:nvPr/>
            </p:nvSpPr>
            <p:spPr>
              <a:xfrm>
                <a:off x="2455206" y="4176196"/>
                <a:ext cx="447623" cy="369332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i="1" dirty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  <a:t>TC</a:t>
                </a:r>
              </a:p>
            </p:txBody>
          </p: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B4C5B466-5D1F-324B-9B9B-20EE31C7687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284018" y="4382627"/>
                <a:ext cx="280631" cy="248890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217EF57B-8F03-494B-9BD3-8FE83AF9A21E}"/>
                </a:ext>
              </a:extLst>
            </p:cNvPr>
            <p:cNvCxnSpPr>
              <a:cxnSpLocks/>
            </p:cNvCxnSpPr>
            <p:nvPr/>
          </p:nvCxnSpPr>
          <p:spPr>
            <a:xfrm>
              <a:off x="2145210" y="2835181"/>
              <a:ext cx="0" cy="1863856"/>
            </a:xfrm>
            <a:prstGeom prst="line">
              <a:avLst/>
            </a:prstGeom>
            <a:ln>
              <a:solidFill>
                <a:srgbClr val="00B0F0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762BD799-2973-F140-93B5-923E862076CF}"/>
                </a:ext>
              </a:extLst>
            </p:cNvPr>
            <p:cNvCxnSpPr>
              <a:cxnSpLocks/>
            </p:cNvCxnSpPr>
            <p:nvPr/>
          </p:nvCxnSpPr>
          <p:spPr>
            <a:xfrm>
              <a:off x="1509200" y="2814506"/>
              <a:ext cx="0" cy="204970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3482BBE0-2656-DC42-8AF6-032C4ACC728E}"/>
                </a:ext>
              </a:extLst>
            </p:cNvPr>
            <p:cNvCxnSpPr>
              <a:cxnSpLocks/>
            </p:cNvCxnSpPr>
            <p:nvPr/>
          </p:nvCxnSpPr>
          <p:spPr>
            <a:xfrm>
              <a:off x="2055883" y="2815904"/>
              <a:ext cx="0" cy="204970"/>
            </a:xfrm>
            <a:prstGeom prst="line">
              <a:avLst/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B27BF0D-D350-4947-9F20-6BDDCCCE2502}"/>
                </a:ext>
              </a:extLst>
            </p:cNvPr>
            <p:cNvSpPr/>
            <p:nvPr/>
          </p:nvSpPr>
          <p:spPr>
            <a:xfrm>
              <a:off x="1979802" y="3033944"/>
              <a:ext cx="157496" cy="620882"/>
            </a:xfrm>
            <a:prstGeom prst="rect">
              <a:avLst/>
            </a:prstGeom>
            <a:noFill/>
            <a:ln w="50800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4EFD3FE8-9C4A-1A4A-A1CE-584F8BB78E72}"/>
                </a:ext>
              </a:extLst>
            </p:cNvPr>
            <p:cNvSpPr txBox="1"/>
            <p:nvPr/>
          </p:nvSpPr>
          <p:spPr>
            <a:xfrm>
              <a:off x="5143500" y="1685250"/>
              <a:ext cx="16573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Import Market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Rectangle 115">
                  <a:extLst>
                    <a:ext uri="{FF2B5EF4-FFF2-40B4-BE49-F238E27FC236}">
                      <a16:creationId xmlns:a16="http://schemas.microsoft.com/office/drawing/2014/main" id="{CFC0599F-2B77-2B49-B518-4289E1658D62}"/>
                    </a:ext>
                  </a:extLst>
                </p:cNvPr>
                <p:cNvSpPr/>
                <p:nvPr/>
              </p:nvSpPr>
              <p:spPr>
                <a:xfrm>
                  <a:off x="1620450" y="4736251"/>
                  <a:ext cx="754437" cy="66088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p>
                        </m:sSubSup>
                      </m:oMath>
                    </m:oMathPara>
                  </a14:m>
                  <a:endParaRPr lang="en-US" i="1" dirty="0">
                    <a:solidFill>
                      <a:schemeClr val="tx1"/>
                    </a:solidFill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Sup>
                          <m:sSubSup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p>
                        </m:sSubSup>
                      </m:oMath>
                    </m:oMathPara>
                  </a14:m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16" name="Rectangle 115">
                  <a:extLst>
                    <a:ext uri="{FF2B5EF4-FFF2-40B4-BE49-F238E27FC236}">
                      <a16:creationId xmlns:a16="http://schemas.microsoft.com/office/drawing/2014/main" id="{CFC0599F-2B77-2B49-B518-4289E1658D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20450" y="4736251"/>
                  <a:ext cx="754437" cy="660887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id="{84EA6E42-259E-6148-ADAB-7EE79D915B51}"/>
                    </a:ext>
                  </a:extLst>
                </p:cNvPr>
                <p:cNvSpPr/>
                <p:nvPr/>
              </p:nvSpPr>
              <p:spPr>
                <a:xfrm>
                  <a:off x="1406250" y="4743450"/>
                  <a:ext cx="515590" cy="37600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p>
                        </m:sSubSup>
                      </m:oMath>
                    </m:oMathPara>
                  </a14:m>
                  <a:endPara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id="{84EA6E42-259E-6148-ADAB-7EE79D915B5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06250" y="4743450"/>
                  <a:ext cx="515590" cy="376000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6DAB41B0-5E45-6C4D-A5DB-86DBBC280813}"/>
                </a:ext>
              </a:extLst>
            </p:cNvPr>
            <p:cNvCxnSpPr>
              <a:cxnSpLocks/>
            </p:cNvCxnSpPr>
            <p:nvPr/>
          </p:nvCxnSpPr>
          <p:spPr>
            <a:xfrm>
              <a:off x="4303200" y="2387786"/>
              <a:ext cx="329760" cy="721174"/>
            </a:xfrm>
            <a:prstGeom prst="line">
              <a:avLst/>
            </a:prstGeom>
            <a:ln>
              <a:solidFill>
                <a:srgbClr val="00B05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34192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A145B-95AE-6345-8C8C-E18AB217C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583821"/>
            <a:ext cx="7239000" cy="1127125"/>
          </a:xfrm>
        </p:spPr>
        <p:txBody>
          <a:bodyPr/>
          <a:lstStyle/>
          <a:p>
            <a:r>
              <a:rPr lang="en-US" dirty="0"/>
              <a:t>Indicator of Trade Creation/Trade Diversion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34153" y="2019181"/>
                <a:ext cx="7239000" cy="4615366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𝑇𝐶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𝑇𝐷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p>
                        </m:sSup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>
                          <m:fPr>
                            <m:type m:val="li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p>
                            </m:sSup>
                          </m:den>
                        </m:f>
                      </m:den>
                    </m:f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𝜂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p>
                        </m:sSup>
                      </m:den>
                    </m:f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p>
                      </m:e>
                    </m:d>
                  </m:oMath>
                </a14:m>
                <a:endParaRPr lang="en-US" sz="1800" dirty="0"/>
              </a:p>
              <a:p>
                <a:pPr marL="0" indent="0">
                  <a:buNone/>
                </a:pP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𝜂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</m:sSup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p>
                  </m:oMath>
                </a14:m>
                <a:r>
                  <a:rPr lang="en-US" sz="2400" dirty="0"/>
                  <a:t> are elasticities of demand and supply.</a:t>
                </a:r>
              </a:p>
              <a:p>
                <a:pPr marL="0" indent="0">
                  <a:buNone/>
                </a:pPr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/>
                  <a:t>Thus, for given values of elasticities and tariff, relative trade creation is </a:t>
                </a:r>
                <a:r>
                  <a:rPr lang="en-US" sz="2800" b="1" dirty="0"/>
                  <a:t>inversely</a:t>
                </a:r>
                <a:r>
                  <a:rPr lang="en-US" sz="2800" dirty="0"/>
                  <a:t> related to the </a:t>
                </a:r>
                <a:r>
                  <a:rPr lang="en-US" sz="2800" b="1" dirty="0">
                    <a:solidFill>
                      <a:srgbClr val="7030A0"/>
                    </a:solidFill>
                  </a:rPr>
                  <a:t>third-country share of imports</a:t>
                </a:r>
                <a:r>
                  <a:rPr lang="en-US" sz="2800" dirty="0"/>
                  <a:t>.</a:t>
                </a:r>
                <a:br>
                  <a:rPr lang="en-US" sz="1100" dirty="0"/>
                </a:br>
                <a:r>
                  <a:rPr lang="en-US" sz="2800" dirty="0"/>
                  <a:t>	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4153" y="2019181"/>
                <a:ext cx="7239000" cy="4615366"/>
              </a:xfrm>
              <a:blipFill>
                <a:blip r:embed="rId2"/>
                <a:stretch>
                  <a:fillRect l="-1751" t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E6561-61F6-2B4B-A0C8-8BD777BF5D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1A0431B-DA17-6944-AD7C-216832807351}"/>
              </a:ext>
            </a:extLst>
          </p:cNvPr>
          <p:cNvSpPr/>
          <p:nvPr/>
        </p:nvSpPr>
        <p:spPr>
          <a:xfrm>
            <a:off x="3539328" y="2360847"/>
            <a:ext cx="1175658" cy="548640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8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A145B-95AE-6345-8C8C-E18AB217C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583821"/>
            <a:ext cx="7239000" cy="1127125"/>
          </a:xfrm>
        </p:spPr>
        <p:txBody>
          <a:bodyPr/>
          <a:lstStyle/>
          <a:p>
            <a:r>
              <a:rPr lang="en-US" dirty="0"/>
              <a:t>Indicator of Trade Creation/Trade Diversion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34153" y="2019181"/>
                <a:ext cx="7239000" cy="426578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We therefore regress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sz="1200" b="1" dirty="0"/>
              </a:p>
              <a:p>
                <a:pPr lvl="1"/>
                <a:r>
                  <a:rPr lang="en-US" sz="2400" dirty="0"/>
                  <a:t>Exemption from FTA zero tariffs</a:t>
                </a:r>
              </a:p>
              <a:p>
                <a:pPr marL="0" indent="0">
                  <a:buNone/>
                </a:pPr>
                <a:r>
                  <a:rPr lang="en-US" sz="2800" dirty="0"/>
                  <a:t>	on</a:t>
                </a:r>
                <a:endParaRPr lang="en-US" sz="1800" dirty="0"/>
              </a:p>
              <a:p>
                <a:pPr lvl="1"/>
                <a:r>
                  <a:rPr lang="en-US" sz="2400" dirty="0"/>
                  <a:t>Third-country share of imports</a:t>
                </a:r>
              </a:p>
              <a:p>
                <a:pPr marL="0" indent="0">
                  <a:buNone/>
                </a:pPr>
                <a:r>
                  <a:rPr lang="en-US" sz="2800" dirty="0"/>
                  <a:t>to see whether exemption is negatively or positively related to relative trade creation.</a:t>
                </a:r>
              </a:p>
              <a:p>
                <a:pPr marL="0" indent="0">
                  <a:buNone/>
                </a:pPr>
                <a:endParaRPr lang="en-US" sz="28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07E3240-F015-7E47-8D21-22C70ABF478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4153" y="2019181"/>
                <a:ext cx="7239000" cy="4265783"/>
              </a:xfrm>
              <a:blipFill>
                <a:blip r:embed="rId2"/>
                <a:stretch>
                  <a:fillRect l="-2102" t="-1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E6561-61F6-2B4B-A0C8-8BD777BF5D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1495B-FFD8-D240-9DAF-E3566115F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C1AD8-6478-C04D-AAD1-F9CACFC2D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6039" y="2128364"/>
            <a:ext cx="7239000" cy="456124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If FTA exemption is to avoid industry disruption, then we expect it to be</a:t>
            </a:r>
          </a:p>
          <a:p>
            <a:pPr lvl="1"/>
            <a:r>
              <a:rPr lang="en-US" sz="2400" b="1" u="sng" dirty="0"/>
              <a:t>Negatively</a:t>
            </a:r>
            <a:r>
              <a:rPr lang="en-US" sz="2400" dirty="0"/>
              <a:t> related to 3</a:t>
            </a:r>
            <a:r>
              <a:rPr lang="en-US" sz="2400" baseline="30000" dirty="0"/>
              <a:t>rd</a:t>
            </a:r>
            <a:r>
              <a:rPr lang="en-US" sz="2400" dirty="0"/>
              <a:t>-country share of imports (&amp; thus positively related to TC/TD)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If FTA exemption is to avoid lost tariff revenue, then we expect it to be</a:t>
            </a:r>
          </a:p>
          <a:p>
            <a:pPr lvl="1"/>
            <a:r>
              <a:rPr lang="en-US" sz="2400" b="1" u="sng" dirty="0"/>
              <a:t>Positively</a:t>
            </a:r>
            <a:r>
              <a:rPr lang="en-US" sz="2400" dirty="0"/>
              <a:t> related to 3</a:t>
            </a:r>
            <a:r>
              <a:rPr lang="en-US" sz="2400" baseline="30000" dirty="0"/>
              <a:t>rd</a:t>
            </a:r>
            <a:r>
              <a:rPr lang="en-US" sz="2400" dirty="0"/>
              <a:t>-country share of imports (&amp; thus negatively related to TC/TD)</a:t>
            </a:r>
          </a:p>
          <a:p>
            <a:pPr lvl="1"/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26E44D-2F15-FB47-8C52-F1B4C7D791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2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2D525-4766-5A48-8F7B-8A5D895C5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969F6-0597-B74B-8CF8-494267458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6039" y="2087421"/>
            <a:ext cx="7239000" cy="3391698"/>
          </a:xfrm>
        </p:spPr>
        <p:txBody>
          <a:bodyPr/>
          <a:lstStyle/>
          <a:p>
            <a:r>
              <a:rPr lang="en-US" dirty="0"/>
              <a:t>Bilateral tariffs:  CEPII</a:t>
            </a:r>
          </a:p>
          <a:p>
            <a:pPr lvl="1"/>
            <a:r>
              <a:rPr lang="en-US" dirty="0"/>
              <a:t>Bilateral tariff rates, 6-digit HS</a:t>
            </a:r>
          </a:p>
          <a:p>
            <a:pPr lvl="1"/>
            <a:r>
              <a:rPr lang="en-US" dirty="0"/>
              <a:t>3-year averages 2009 – 2011</a:t>
            </a:r>
          </a:p>
          <a:p>
            <a:r>
              <a:rPr lang="en-US" dirty="0"/>
              <a:t>MFN tariffs:  TRAINS</a:t>
            </a:r>
          </a:p>
          <a:p>
            <a:r>
              <a:rPr lang="en-US" dirty="0"/>
              <a:t>Trade:  UNCOMTRADE via CEPII</a:t>
            </a:r>
          </a:p>
          <a:p>
            <a:r>
              <a:rPr lang="en-US" dirty="0"/>
              <a:t>Tariff revenue:  IMF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B7AA5-BAB7-4048-81CA-7D51946C46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9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Exempted Sectors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2025170"/>
          </a:xfrm>
        </p:spPr>
        <p:txBody>
          <a:bodyPr/>
          <a:lstStyle/>
          <a:p>
            <a:r>
              <a:rPr lang="en-US" dirty="0"/>
              <a:t>These are sectors that retain positive tariffs within an FTA</a:t>
            </a:r>
          </a:p>
          <a:p>
            <a:pPr lvl="1"/>
            <a:r>
              <a:rPr lang="en-US" dirty="0"/>
              <a:t>These are more common than I once supposed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823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2D525-4766-5A48-8F7B-8A5D895C5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969F6-0597-B74B-8CF8-494267458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391" y="2087420"/>
            <a:ext cx="7239000" cy="4413516"/>
          </a:xfrm>
        </p:spPr>
        <p:txBody>
          <a:bodyPr/>
          <a:lstStyle/>
          <a:p>
            <a:r>
              <a:rPr lang="en-US" dirty="0"/>
              <a:t>Coverage</a:t>
            </a:r>
          </a:p>
          <a:p>
            <a:pPr lvl="1"/>
            <a:r>
              <a:rPr lang="en-US" dirty="0"/>
              <a:t>37 importing countries</a:t>
            </a:r>
          </a:p>
          <a:p>
            <a:pPr lvl="2"/>
            <a:r>
              <a:rPr lang="en-US" dirty="0"/>
              <a:t>Mix of high-, middle-, and low-income</a:t>
            </a:r>
          </a:p>
          <a:p>
            <a:pPr lvl="1"/>
            <a:r>
              <a:rPr lang="en-US" dirty="0"/>
              <a:t>240 importer-exporter pairs</a:t>
            </a:r>
          </a:p>
          <a:p>
            <a:pPr lvl="1"/>
            <a:r>
              <a:rPr lang="en-US" dirty="0"/>
              <a:t>FTAs from </a:t>
            </a:r>
          </a:p>
          <a:p>
            <a:pPr lvl="2"/>
            <a:r>
              <a:rPr lang="en-US" dirty="0"/>
              <a:t>1998 or later t</a:t>
            </a:r>
            <a:r>
              <a:rPr lang="en-US" sz="2000" dirty="0"/>
              <a:t>o allow data on pre-FTA trade</a:t>
            </a:r>
          </a:p>
          <a:p>
            <a:pPr lvl="2"/>
            <a:r>
              <a:rPr lang="en-US" dirty="0"/>
              <a:t>2005 or earlier </a:t>
            </a:r>
            <a:r>
              <a:rPr lang="en-US" sz="2000" dirty="0"/>
              <a:t>to give time for phasing in cuts</a:t>
            </a:r>
          </a:p>
          <a:p>
            <a:pPr lvl="1"/>
            <a:r>
              <a:rPr lang="en-US" dirty="0"/>
              <a:t>EU not included as importer, but does appear as exporter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B7AA5-BAB7-4048-81CA-7D51946C46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2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128C15-A437-454E-9E73-04CE121D43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91AF549-D8D1-244F-8BCF-BBC9055AE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963387" y="2348769"/>
            <a:ext cx="4255355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2" charset="0"/>
              </a:rPr>
              <a:t>Table 1: Descriptive Statistics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13A2C5A-C34B-B748-862C-286CAD60A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235042"/>
              </p:ext>
            </p:extLst>
          </p:nvPr>
        </p:nvGraphicFramePr>
        <p:xfrm>
          <a:off x="1460310" y="436729"/>
          <a:ext cx="7219666" cy="5953443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857629">
                  <a:extLst>
                    <a:ext uri="{9D8B030D-6E8A-4147-A177-3AD203B41FA5}">
                      <a16:colId xmlns:a16="http://schemas.microsoft.com/office/drawing/2014/main" val="1779827166"/>
                    </a:ext>
                  </a:extLst>
                </a:gridCol>
                <a:gridCol w="2728816">
                  <a:extLst>
                    <a:ext uri="{9D8B030D-6E8A-4147-A177-3AD203B41FA5}">
                      <a16:colId xmlns:a16="http://schemas.microsoft.com/office/drawing/2014/main" val="2663301388"/>
                    </a:ext>
                  </a:extLst>
                </a:gridCol>
                <a:gridCol w="873221">
                  <a:extLst>
                    <a:ext uri="{9D8B030D-6E8A-4147-A177-3AD203B41FA5}">
                      <a16:colId xmlns:a16="http://schemas.microsoft.com/office/drawing/2014/main" val="3974748010"/>
                    </a:ext>
                  </a:extLst>
                </a:gridCol>
                <a:gridCol w="2760000">
                  <a:extLst>
                    <a:ext uri="{9D8B030D-6E8A-4147-A177-3AD203B41FA5}">
                      <a16:colId xmlns:a16="http://schemas.microsoft.com/office/drawing/2014/main" val="2329714049"/>
                    </a:ext>
                  </a:extLst>
                </a:gridCol>
              </a:tblGrid>
              <a:tr h="34236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Importing Countries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3" marR="4823" marT="482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128900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Code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3" marR="4823" marT="4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Country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3" marR="4823" marT="4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Code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3" marR="4823" marT="48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Country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3" marR="4823" marT="4823" marB="0" anchor="b"/>
                </a:tc>
                <a:extLst>
                  <a:ext uri="{0D108BD9-81ED-4DB2-BD59-A6C34878D82A}">
                    <a16:rowId xmlns:a16="http://schemas.microsoft.com/office/drawing/2014/main" val="3830078797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ALB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Albania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MDA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Moldolva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2095076598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AUS*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Australia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MEX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Mexico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3710587675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BIH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Bosnia and Herzegovina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MKD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Macedonia, Republic of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2958889996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CAN*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Canada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MOZ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Mozambique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4059122414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CHE*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Switzerland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MUS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Mauritius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335572153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CHL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Chile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MWI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Malawi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1810090225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CRI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Costa Rica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MYS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Malaysia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3609184153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DOM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Domminican Republic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NIC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Nicaragua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1757410720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DZA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Algeria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NOR*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Norway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2439776734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GTM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Guatemala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NZL*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New Zealand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1928482150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HND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Honduras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PAN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Panama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3767713161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HRV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Croatia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PHL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Philippines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1574902335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IDN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Indonesia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SLV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209640476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IND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India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SRB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Serbia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241882029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ISR*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Israel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UKR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Ukraine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223669157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JPN*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Japan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USA*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United States of America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1832576693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KOR*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South Korea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VNM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Viet Nam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2749036138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LKA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Sri Lanka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ZMB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Zambia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extLst>
                  <a:ext uri="{0D108BD9-81ED-4DB2-BD59-A6C34878D82A}">
                    <a16:rowId xmlns:a16="http://schemas.microsoft.com/office/drawing/2014/main" val="64053666"/>
                  </a:ext>
                </a:extLst>
              </a:tr>
              <a:tr h="25788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MAR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Morocco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823" marR="4823" marT="4823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3" marR="4823" marT="482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23" marR="4823" marT="4823" marB="0" anchor="b"/>
                </a:tc>
                <a:extLst>
                  <a:ext uri="{0D108BD9-81ED-4DB2-BD59-A6C34878D82A}">
                    <a16:rowId xmlns:a16="http://schemas.microsoft.com/office/drawing/2014/main" val="140188587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8C1B3BE-A6CD-1449-AFE8-C6AD48D7AE21}"/>
              </a:ext>
            </a:extLst>
          </p:cNvPr>
          <p:cNvSpPr txBox="1"/>
          <p:nvPr/>
        </p:nvSpPr>
        <p:spPr>
          <a:xfrm>
            <a:off x="1296537" y="6373505"/>
            <a:ext cx="2674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*High Income</a:t>
            </a:r>
          </a:p>
        </p:txBody>
      </p:sp>
    </p:spTree>
    <p:extLst>
      <p:ext uri="{BB962C8B-B14F-4D97-AF65-F5344CB8AC3E}">
        <p14:creationId xmlns:p14="http://schemas.microsoft.com/office/powerpoint/2010/main" val="20646271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128C15-A437-454E-9E73-04CE121D43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91AF549-D8D1-244F-8BCF-BBC9055AE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963387" y="2348769"/>
            <a:ext cx="4255355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sng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itchFamily="2" charset="0"/>
              </a:rPr>
              <a:t>Table 1: Descriptive Statistics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A787B6A-41F2-5549-988F-8F265D7D9E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165958"/>
              </p:ext>
            </p:extLst>
          </p:nvPr>
        </p:nvGraphicFramePr>
        <p:xfrm>
          <a:off x="1269242" y="0"/>
          <a:ext cx="7779225" cy="6764374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873457">
                  <a:extLst>
                    <a:ext uri="{9D8B030D-6E8A-4147-A177-3AD203B41FA5}">
                      <a16:colId xmlns:a16="http://schemas.microsoft.com/office/drawing/2014/main" val="3723154428"/>
                    </a:ext>
                  </a:extLst>
                </a:gridCol>
                <a:gridCol w="1000837">
                  <a:extLst>
                    <a:ext uri="{9D8B030D-6E8A-4147-A177-3AD203B41FA5}">
                      <a16:colId xmlns:a16="http://schemas.microsoft.com/office/drawing/2014/main" val="3191446815"/>
                    </a:ext>
                  </a:extLst>
                </a:gridCol>
                <a:gridCol w="545909">
                  <a:extLst>
                    <a:ext uri="{9D8B030D-6E8A-4147-A177-3AD203B41FA5}">
                      <a16:colId xmlns:a16="http://schemas.microsoft.com/office/drawing/2014/main" val="1162937735"/>
                    </a:ext>
                  </a:extLst>
                </a:gridCol>
                <a:gridCol w="764275">
                  <a:extLst>
                    <a:ext uri="{9D8B030D-6E8A-4147-A177-3AD203B41FA5}">
                      <a16:colId xmlns:a16="http://schemas.microsoft.com/office/drawing/2014/main" val="67269270"/>
                    </a:ext>
                  </a:extLst>
                </a:gridCol>
                <a:gridCol w="764275">
                  <a:extLst>
                    <a:ext uri="{9D8B030D-6E8A-4147-A177-3AD203B41FA5}">
                      <a16:colId xmlns:a16="http://schemas.microsoft.com/office/drawing/2014/main" val="753376185"/>
                    </a:ext>
                  </a:extLst>
                </a:gridCol>
                <a:gridCol w="873457">
                  <a:extLst>
                    <a:ext uri="{9D8B030D-6E8A-4147-A177-3AD203B41FA5}">
                      <a16:colId xmlns:a16="http://schemas.microsoft.com/office/drawing/2014/main" val="99525251"/>
                    </a:ext>
                  </a:extLst>
                </a:gridCol>
                <a:gridCol w="968992">
                  <a:extLst>
                    <a:ext uri="{9D8B030D-6E8A-4147-A177-3AD203B41FA5}">
                      <a16:colId xmlns:a16="http://schemas.microsoft.com/office/drawing/2014/main" val="2948623788"/>
                    </a:ext>
                  </a:extLst>
                </a:gridCol>
                <a:gridCol w="532263">
                  <a:extLst>
                    <a:ext uri="{9D8B030D-6E8A-4147-A177-3AD203B41FA5}">
                      <a16:colId xmlns:a16="http://schemas.microsoft.com/office/drawing/2014/main" val="4019160054"/>
                    </a:ext>
                  </a:extLst>
                </a:gridCol>
                <a:gridCol w="727880">
                  <a:extLst>
                    <a:ext uri="{9D8B030D-6E8A-4147-A177-3AD203B41FA5}">
                      <a16:colId xmlns:a16="http://schemas.microsoft.com/office/drawing/2014/main" val="1248782716"/>
                    </a:ext>
                  </a:extLst>
                </a:gridCol>
                <a:gridCol w="727880">
                  <a:extLst>
                    <a:ext uri="{9D8B030D-6E8A-4147-A177-3AD203B41FA5}">
                      <a16:colId xmlns:a16="http://schemas.microsoft.com/office/drawing/2014/main" val="2008899972"/>
                    </a:ext>
                  </a:extLst>
                </a:gridCol>
              </a:tblGrid>
              <a:tr h="350686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Descriptive Statistics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57" marR="4057" marT="4057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784094"/>
                  </a:ext>
                </a:extLst>
              </a:tr>
              <a:tr h="78423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Importer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Fraction Exempted Products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# of Part-ners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Earliest FTA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Latest FTA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Importer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Fraction Exempted Products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# of Part-ners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Earliest FTA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Latest FTA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155227365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ALB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MAR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1168986592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AUS*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MDA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193549637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BIH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MEX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1578411968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CAN*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MKD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1560687463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CHE*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MOZ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3527334172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CHL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MUS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847701401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CRI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MWI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1450305820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DOM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MYS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2011389502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DZA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NIC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1083493573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GTM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NOR*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4230341505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HND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NZL*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2212135120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HRV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30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PAN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4098738784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IDN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PHL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0.44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1828269932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IND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SLV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2424864767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ISR*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SRB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3851192236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JPN*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UKR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2344447100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KOR*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USA*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4262727284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LKA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VNM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0.43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1503050518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MAR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1999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ZMB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extLst>
                  <a:ext uri="{0D108BD9-81ED-4DB2-BD59-A6C34878D82A}">
                    <a16:rowId xmlns:a16="http://schemas.microsoft.com/office/drawing/2014/main" val="1838399584"/>
                  </a:ext>
                </a:extLst>
              </a:tr>
              <a:tr h="2639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MDA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2004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057" marR="4057" marT="405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57" marR="4057" marT="405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57" marR="4057" marT="405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57" marR="4057" marT="405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57" marR="4057" marT="405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57" marR="4057" marT="4057" marB="0" anchor="b"/>
                </a:tc>
                <a:extLst>
                  <a:ext uri="{0D108BD9-81ED-4DB2-BD59-A6C34878D82A}">
                    <a16:rowId xmlns:a16="http://schemas.microsoft.com/office/drawing/2014/main" val="350357180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03C8BE12-A384-734C-ACDA-F570013280E3}"/>
              </a:ext>
            </a:extLst>
          </p:cNvPr>
          <p:cNvSpPr/>
          <p:nvPr/>
        </p:nvSpPr>
        <p:spPr>
          <a:xfrm>
            <a:off x="2333767" y="4572000"/>
            <a:ext cx="614149" cy="2320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6C66B0-C0E1-8946-BF4F-5306524B9AC8}"/>
              </a:ext>
            </a:extLst>
          </p:cNvPr>
          <p:cNvSpPr/>
          <p:nvPr/>
        </p:nvSpPr>
        <p:spPr>
          <a:xfrm>
            <a:off x="6266597" y="4560627"/>
            <a:ext cx="614149" cy="2320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34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2D525-4766-5A48-8F7B-8A5D895C5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969F6-0597-B74B-8CF8-494267458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2391" y="2087420"/>
            <a:ext cx="7239000" cy="5398401"/>
          </a:xfrm>
        </p:spPr>
        <p:txBody>
          <a:bodyPr/>
          <a:lstStyle/>
          <a:p>
            <a:r>
              <a:rPr lang="en-US" dirty="0"/>
              <a:t>Note range of</a:t>
            </a:r>
          </a:p>
          <a:p>
            <a:pPr lvl="1"/>
            <a:r>
              <a:rPr lang="en-US" dirty="0"/>
              <a:t>Exempted sectors:</a:t>
            </a:r>
          </a:p>
          <a:p>
            <a:pPr lvl="2"/>
            <a:r>
              <a:rPr lang="en-US" dirty="0"/>
              <a:t>1% for Indonesia to 44% for Philippines</a:t>
            </a:r>
          </a:p>
          <a:p>
            <a:pPr lvl="2"/>
            <a:r>
              <a:rPr lang="en-US" dirty="0"/>
              <a:t>Sample mean:  16%</a:t>
            </a:r>
          </a:p>
          <a:p>
            <a:pPr lvl="1"/>
            <a:r>
              <a:rPr lang="en-US" dirty="0"/>
              <a:t>Number of FTA partners</a:t>
            </a:r>
          </a:p>
          <a:p>
            <a:pPr lvl="2"/>
            <a:r>
              <a:rPr lang="en-US" dirty="0"/>
              <a:t>1 for  several, including US</a:t>
            </a:r>
          </a:p>
          <a:p>
            <a:pPr lvl="2"/>
            <a:r>
              <a:rPr lang="en-US" dirty="0"/>
              <a:t>26-30 for Chile, Croatia, Mexico, Macedonia</a:t>
            </a:r>
          </a:p>
          <a:p>
            <a:pPr lvl="3"/>
            <a:r>
              <a:rPr lang="en-US" dirty="0"/>
              <a:t>(Countries can have different tariffs on different EU exporters; results the same </a:t>
            </a:r>
            <a:r>
              <a:rPr lang="en-US"/>
              <a:t>without them)</a:t>
            </a:r>
            <a:endParaRPr lang="en-US" dirty="0"/>
          </a:p>
          <a:p>
            <a:pPr lvl="2"/>
            <a:r>
              <a:rPr lang="en-US" dirty="0"/>
              <a:t>Sample mean:  6.5; median 3  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B7AA5-BAB7-4048-81CA-7D51946C46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36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A2EA8-4510-A14B-958C-621CC473D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096" y="501934"/>
            <a:ext cx="7239000" cy="1127125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D0D9CE-E20D-FE40-9FE5-7434D65A99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7EA60A1-C8DB-CB47-A3D4-F8E44E334F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267402"/>
              </p:ext>
            </p:extLst>
          </p:nvPr>
        </p:nvGraphicFramePr>
        <p:xfrm>
          <a:off x="1310184" y="1091821"/>
          <a:ext cx="7710986" cy="5509044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1868990">
                  <a:extLst>
                    <a:ext uri="{9D8B030D-6E8A-4147-A177-3AD203B41FA5}">
                      <a16:colId xmlns:a16="http://schemas.microsoft.com/office/drawing/2014/main" val="1218455910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1229004737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2210796159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2515343511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3969369064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145499658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2731068547"/>
                    </a:ext>
                  </a:extLst>
                </a:gridCol>
              </a:tblGrid>
              <a:tr h="533206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2400" u="sng" strike="noStrike" dirty="0">
                          <a:effectLst/>
                        </a:rPr>
                        <a:t>Table 2:   Baseline Regressions</a:t>
                      </a:r>
                      <a:endParaRPr lang="en-US" sz="2400" b="0" i="0" u="sng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240167"/>
                  </a:ext>
                </a:extLst>
              </a:tr>
              <a:tr h="2447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(1)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(2)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(4)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(5)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extLst>
                  <a:ext uri="{0D108BD9-81ED-4DB2-BD59-A6C34878D82A}">
                    <a16:rowId xmlns:a16="http://schemas.microsoft.com/office/drawing/2014/main" val="1317955175"/>
                  </a:ext>
                </a:extLst>
              </a:tr>
              <a:tr h="30421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Dependent Variable: Exempted Product Indicator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54084"/>
                  </a:ext>
                </a:extLst>
              </a:tr>
              <a:tr h="3877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Third country share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0.065***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-0.195***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0.076***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extLst>
                  <a:ext uri="{0D108BD9-81ED-4DB2-BD59-A6C34878D82A}">
                    <a16:rowId xmlns:a16="http://schemas.microsoft.com/office/drawing/2014/main" val="2532879308"/>
                  </a:ext>
                </a:extLst>
              </a:tr>
              <a:tr h="387784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(0.007)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(0.032)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(0.007)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extLst>
                  <a:ext uri="{0D108BD9-81ED-4DB2-BD59-A6C34878D82A}">
                    <a16:rowId xmlns:a16="http://schemas.microsoft.com/office/drawing/2014/main" val="3835582826"/>
                  </a:ext>
                </a:extLst>
              </a:tr>
              <a:tr h="38778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Third country share (combined)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0.056***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-0.177***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0.060***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extLst>
                  <a:ext uri="{0D108BD9-81ED-4DB2-BD59-A6C34878D82A}">
                    <a16:rowId xmlns:a16="http://schemas.microsoft.com/office/drawing/2014/main" val="448581665"/>
                  </a:ext>
                </a:extLst>
              </a:tr>
              <a:tr h="26520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(0.008)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(0.033)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(0.008)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extLst>
                  <a:ext uri="{0D108BD9-81ED-4DB2-BD59-A6C34878D82A}">
                    <a16:rowId xmlns:a16="http://schemas.microsoft.com/office/drawing/2014/main" val="3066118991"/>
                  </a:ext>
                </a:extLst>
              </a:tr>
              <a:tr h="168487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extLst>
                  <a:ext uri="{0D108BD9-81ED-4DB2-BD59-A6C34878D82A}">
                    <a16:rowId xmlns:a16="http://schemas.microsoft.com/office/drawing/2014/main" val="2473913778"/>
                  </a:ext>
                </a:extLst>
              </a:tr>
              <a:tr h="3877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Observations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112,378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34,796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77,582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243,822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38,654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205,168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extLst>
                  <a:ext uri="{0D108BD9-81ED-4DB2-BD59-A6C34878D82A}">
                    <a16:rowId xmlns:a16="http://schemas.microsoft.com/office/drawing/2014/main" val="3110552317"/>
                  </a:ext>
                </a:extLst>
              </a:tr>
              <a:tr h="3877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R-squared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0.209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0.074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0.259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0.19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0.076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0.207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extLst>
                  <a:ext uri="{0D108BD9-81ED-4DB2-BD59-A6C34878D82A}">
                    <a16:rowId xmlns:a16="http://schemas.microsoft.com/office/drawing/2014/main" val="383989287"/>
                  </a:ext>
                </a:extLst>
              </a:tr>
              <a:tr h="3877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Imp-Exp FE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extLst>
                  <a:ext uri="{0D108BD9-81ED-4DB2-BD59-A6C34878D82A}">
                    <a16:rowId xmlns:a16="http://schemas.microsoft.com/office/drawing/2014/main" val="2213604113"/>
                  </a:ext>
                </a:extLst>
              </a:tr>
              <a:tr h="359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Sample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High Inc.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Not High Inc.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High Inc.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Not High Inc.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extLst>
                  <a:ext uri="{0D108BD9-81ED-4DB2-BD59-A6C34878D82A}">
                    <a16:rowId xmlns:a16="http://schemas.microsoft.com/office/drawing/2014/main" val="953286687"/>
                  </a:ext>
                </a:extLst>
              </a:tr>
              <a:tr h="387784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Importer-product  clustered standard errors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extLst>
                  <a:ext uri="{0D108BD9-81ED-4DB2-BD59-A6C34878D82A}">
                    <a16:rowId xmlns:a16="http://schemas.microsoft.com/office/drawing/2014/main" val="2809073875"/>
                  </a:ext>
                </a:extLst>
              </a:tr>
              <a:tr h="387784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*** p&lt;0.01, ** p&lt;0.05, * p&lt;0.1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80" marR="7380" marT="738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7380" marR="7380" marT="7380" marB="0" anchor="b"/>
                </a:tc>
                <a:extLst>
                  <a:ext uri="{0D108BD9-81ED-4DB2-BD59-A6C34878D82A}">
                    <a16:rowId xmlns:a16="http://schemas.microsoft.com/office/drawing/2014/main" val="3789042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0422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2D525-4766-5A48-8F7B-8A5D895C5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969F6-0597-B74B-8CF8-494267458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038219"/>
            <a:ext cx="7239000" cy="4425827"/>
          </a:xfrm>
        </p:spPr>
        <p:txBody>
          <a:bodyPr/>
          <a:lstStyle/>
          <a:p>
            <a:r>
              <a:rPr lang="en-US" dirty="0"/>
              <a:t>Implications of Table 2:</a:t>
            </a:r>
          </a:p>
          <a:p>
            <a:pPr lvl="1"/>
            <a:r>
              <a:rPr lang="en-US" dirty="0"/>
              <a:t>High-income countries exempt products where there would have been trade creation</a:t>
            </a:r>
          </a:p>
          <a:p>
            <a:pPr lvl="1"/>
            <a:r>
              <a:rPr lang="en-US" dirty="0"/>
              <a:t>Not-high-income countries exempt products where there would have been trade diversion</a:t>
            </a:r>
          </a:p>
          <a:p>
            <a:r>
              <a:rPr lang="en-US" dirty="0"/>
              <a:t>Thus lower-income countries’ FTAs are more likely net beneficial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B7AA5-BAB7-4048-81CA-7D51946C46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9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4AD7FC-C461-7943-8946-807F67520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B5100B5-8C2E-164F-A9D4-D7C0B7FA6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287927"/>
              </p:ext>
            </p:extLst>
          </p:nvPr>
        </p:nvGraphicFramePr>
        <p:xfrm>
          <a:off x="1282891" y="109182"/>
          <a:ext cx="7765573" cy="6654773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2317148">
                  <a:extLst>
                    <a:ext uri="{9D8B030D-6E8A-4147-A177-3AD203B41FA5}">
                      <a16:colId xmlns:a16="http://schemas.microsoft.com/office/drawing/2014/main" val="427759600"/>
                    </a:ext>
                  </a:extLst>
                </a:gridCol>
                <a:gridCol w="1089685">
                  <a:extLst>
                    <a:ext uri="{9D8B030D-6E8A-4147-A177-3AD203B41FA5}">
                      <a16:colId xmlns:a16="http://schemas.microsoft.com/office/drawing/2014/main" val="3329776122"/>
                    </a:ext>
                  </a:extLst>
                </a:gridCol>
                <a:gridCol w="1089685">
                  <a:extLst>
                    <a:ext uri="{9D8B030D-6E8A-4147-A177-3AD203B41FA5}">
                      <a16:colId xmlns:a16="http://schemas.microsoft.com/office/drawing/2014/main" val="2686611580"/>
                    </a:ext>
                  </a:extLst>
                </a:gridCol>
                <a:gridCol w="1089685">
                  <a:extLst>
                    <a:ext uri="{9D8B030D-6E8A-4147-A177-3AD203B41FA5}">
                      <a16:colId xmlns:a16="http://schemas.microsoft.com/office/drawing/2014/main" val="2480931342"/>
                    </a:ext>
                  </a:extLst>
                </a:gridCol>
                <a:gridCol w="1089685">
                  <a:extLst>
                    <a:ext uri="{9D8B030D-6E8A-4147-A177-3AD203B41FA5}">
                      <a16:colId xmlns:a16="http://schemas.microsoft.com/office/drawing/2014/main" val="132459287"/>
                    </a:ext>
                  </a:extLst>
                </a:gridCol>
                <a:gridCol w="1089685">
                  <a:extLst>
                    <a:ext uri="{9D8B030D-6E8A-4147-A177-3AD203B41FA5}">
                      <a16:colId xmlns:a16="http://schemas.microsoft.com/office/drawing/2014/main" val="2075058364"/>
                    </a:ext>
                  </a:extLst>
                </a:gridCol>
              </a:tblGrid>
              <a:tr h="349096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2400" u="sng" strike="noStrike" dirty="0">
                          <a:effectLst/>
                        </a:rPr>
                        <a:t>Table 3:   Regressions with Interaction Terms</a:t>
                      </a:r>
                      <a:endParaRPr lang="en-US" sz="2400" b="0" i="0" u="sng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800815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(1)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(2)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(4)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(5)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2354841484"/>
                  </a:ext>
                </a:extLst>
              </a:tr>
              <a:tr h="34909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Dependent Variable: Exempted Product Indicator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027010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Third country share (3S)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0.076***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0.068***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0.034***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0.002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-0.037***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2567810459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(0.007)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(0.008)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(0.008)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(0.008)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(0.010)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3638170589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3S x high income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-0.271***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-0.264***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-0.244***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-0.245***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-0.225***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95676016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(0.032)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(0.033)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(0.032)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(0.032)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(0.032)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732406369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3S x high tariff reliance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0.029**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0.077***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324543535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(0.015)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(0.016)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2195157126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3S x high </a:t>
                      </a:r>
                      <a:r>
                        <a:rPr lang="en-US" sz="1800" u="none" strike="noStrike" dirty="0" err="1">
                          <a:effectLst/>
                        </a:rPr>
                        <a:t>inc.</a:t>
                      </a:r>
                      <a:r>
                        <a:rPr lang="en-US" sz="1800" u="none" strike="noStrike" dirty="0">
                          <a:effectLst/>
                        </a:rPr>
                        <a:t> partner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0.066***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0.065***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149049580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(0.012)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(0.015)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1161775672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3S x exporter larger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0.105***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0.077***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3762340490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(0.011)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(0.013)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1779075966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extLst>
                  <a:ext uri="{0D108BD9-81ED-4DB2-BD59-A6C34878D82A}">
                    <a16:rowId xmlns:a16="http://schemas.microsoft.com/office/drawing/2014/main" val="646825344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Observations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112,378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112,378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112,378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111,603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111,603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260474343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R-squared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0.212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2001700923"/>
                  </a:ext>
                </a:extLst>
              </a:tr>
              <a:tr h="3285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Importer-Exporter FE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38743631"/>
                  </a:ext>
                </a:extLst>
              </a:tr>
              <a:tr h="3490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Sample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All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extLst>
                  <a:ext uri="{0D108BD9-81ED-4DB2-BD59-A6C34878D82A}">
                    <a16:rowId xmlns:a16="http://schemas.microsoft.com/office/drawing/2014/main" val="4067868540"/>
                  </a:ext>
                </a:extLst>
              </a:tr>
              <a:tr h="32856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Importer-product  clustered standard errors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extLst>
                  <a:ext uri="{0D108BD9-81ED-4DB2-BD59-A6C34878D82A}">
                    <a16:rowId xmlns:a16="http://schemas.microsoft.com/office/drawing/2014/main" val="3024669024"/>
                  </a:ext>
                </a:extLst>
              </a:tr>
              <a:tr h="32856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*** p&lt;0.01, ** p&lt;0.05, * p&lt;0.1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01" marR="5301" marT="5301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5301" marR="5301" marT="5301" marB="0" anchor="b"/>
                </a:tc>
                <a:extLst>
                  <a:ext uri="{0D108BD9-81ED-4DB2-BD59-A6C34878D82A}">
                    <a16:rowId xmlns:a16="http://schemas.microsoft.com/office/drawing/2014/main" val="1609707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0291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2D525-4766-5A48-8F7B-8A5D895C5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969F6-0597-B74B-8CF8-494267458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2038219"/>
            <a:ext cx="7239000" cy="4844403"/>
          </a:xfrm>
        </p:spPr>
        <p:txBody>
          <a:bodyPr/>
          <a:lstStyle/>
          <a:p>
            <a:r>
              <a:rPr lang="en-US" dirty="0"/>
              <a:t>Implications of Table 3:</a:t>
            </a:r>
          </a:p>
          <a:p>
            <a:pPr lvl="1"/>
            <a:r>
              <a:rPr lang="en-US" dirty="0"/>
              <a:t>As in Table 2, high-income countries exempt sensitive sectors (TC)</a:t>
            </a:r>
          </a:p>
          <a:p>
            <a:pPr lvl="1"/>
            <a:r>
              <a:rPr lang="en-US" dirty="0"/>
              <a:t>Countries exempt trade-diverting (TD) sectors if</a:t>
            </a:r>
          </a:p>
          <a:p>
            <a:pPr lvl="2"/>
            <a:r>
              <a:rPr lang="en-US" dirty="0"/>
              <a:t>They rely on tariff revenue</a:t>
            </a:r>
          </a:p>
          <a:p>
            <a:pPr lvl="2"/>
            <a:r>
              <a:rPr lang="en-US" dirty="0"/>
              <a:t>They import from high income partners</a:t>
            </a:r>
          </a:p>
          <a:p>
            <a:pPr lvl="2"/>
            <a:r>
              <a:rPr lang="en-US" dirty="0"/>
              <a:t>They import from larger partners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B7AA5-BAB7-4048-81CA-7D51946C46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7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4AD7FC-C461-7943-8946-807F67520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64714E-B8CB-014A-92DA-A0AD9A22C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613967"/>
              </p:ext>
            </p:extLst>
          </p:nvPr>
        </p:nvGraphicFramePr>
        <p:xfrm>
          <a:off x="1282891" y="95534"/>
          <a:ext cx="7751925" cy="6726371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2533993">
                  <a:extLst>
                    <a:ext uri="{9D8B030D-6E8A-4147-A177-3AD203B41FA5}">
                      <a16:colId xmlns:a16="http://schemas.microsoft.com/office/drawing/2014/main" val="1663253057"/>
                    </a:ext>
                  </a:extLst>
                </a:gridCol>
                <a:gridCol w="1304483">
                  <a:extLst>
                    <a:ext uri="{9D8B030D-6E8A-4147-A177-3AD203B41FA5}">
                      <a16:colId xmlns:a16="http://schemas.microsoft.com/office/drawing/2014/main" val="3471463833"/>
                    </a:ext>
                  </a:extLst>
                </a:gridCol>
                <a:gridCol w="1304483">
                  <a:extLst>
                    <a:ext uri="{9D8B030D-6E8A-4147-A177-3AD203B41FA5}">
                      <a16:colId xmlns:a16="http://schemas.microsoft.com/office/drawing/2014/main" val="2075672072"/>
                    </a:ext>
                  </a:extLst>
                </a:gridCol>
                <a:gridCol w="1304483">
                  <a:extLst>
                    <a:ext uri="{9D8B030D-6E8A-4147-A177-3AD203B41FA5}">
                      <a16:colId xmlns:a16="http://schemas.microsoft.com/office/drawing/2014/main" val="1354335017"/>
                    </a:ext>
                  </a:extLst>
                </a:gridCol>
                <a:gridCol w="1304483">
                  <a:extLst>
                    <a:ext uri="{9D8B030D-6E8A-4147-A177-3AD203B41FA5}">
                      <a16:colId xmlns:a16="http://schemas.microsoft.com/office/drawing/2014/main" val="4070473582"/>
                    </a:ext>
                  </a:extLst>
                </a:gridCol>
              </a:tblGrid>
              <a:tr h="32652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2400" u="sng" strike="noStrike" dirty="0">
                          <a:effectLst/>
                        </a:rPr>
                        <a:t>Table 4:   Regressions with Product Fixed Effects</a:t>
                      </a:r>
                      <a:endParaRPr lang="en-US" sz="2400" b="0" i="0" u="sng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367056"/>
                  </a:ext>
                </a:extLst>
              </a:tr>
              <a:tr h="1888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(1)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(2)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(3)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(4)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65144503"/>
                  </a:ext>
                </a:extLst>
              </a:tr>
              <a:tr h="326523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Dependent Variable: Excluded Product Indicator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649451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Third country share (3S)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0.053***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-0.133***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0.062***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-0.025***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476092574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(0.006)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(0.028)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(0.006)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(0.010)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275630807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3S x high income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-0.177***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2081706111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(0.028)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1509516439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3S x high tariff reliance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0.056***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1735103811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(0.015)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2898931550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3S x high inc. partner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0.048***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2359353047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(0.014)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412640104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3S x exporter larger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0.060***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969021424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(0.012)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1894145737"/>
                  </a:ext>
                </a:extLst>
              </a:tr>
              <a:tr h="181167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extLst>
                  <a:ext uri="{0D108BD9-81ED-4DB2-BD59-A6C34878D82A}">
                    <a16:rowId xmlns:a16="http://schemas.microsoft.com/office/drawing/2014/main" val="1091634567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Observations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112,295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34,425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77,366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111,521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242565258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R-squared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0.399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0.410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</a:rPr>
                        <a:t>0.446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0.403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4239635605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Importer-Exporter FE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2165765279"/>
                  </a:ext>
                </a:extLst>
              </a:tr>
              <a:tr h="3073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Product FE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Yes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1700459731"/>
                  </a:ext>
                </a:extLst>
              </a:tr>
              <a:tr h="4753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Sample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High Income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Not High Income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All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extLst>
                  <a:ext uri="{0D108BD9-81ED-4DB2-BD59-A6C34878D82A}">
                    <a16:rowId xmlns:a16="http://schemas.microsoft.com/office/drawing/2014/main" val="2720061609"/>
                  </a:ext>
                </a:extLst>
              </a:tr>
              <a:tr h="307316">
                <a:tc gridSpan="2">
                  <a:txBody>
                    <a:bodyPr/>
                    <a:lstStyle/>
                    <a:p>
                      <a:pPr algn="l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extLst>
                  <a:ext uri="{0D108BD9-81ED-4DB2-BD59-A6C34878D82A}">
                    <a16:rowId xmlns:a16="http://schemas.microsoft.com/office/drawing/2014/main" val="532891251"/>
                  </a:ext>
                </a:extLst>
              </a:tr>
              <a:tr h="30731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 dirty="0">
                          <a:effectLst/>
                        </a:rPr>
                        <a:t>*** p&lt;0.01, ** p&lt;0.05, * p&lt;0.1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938" marR="4938" marT="4938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2" charset="0"/>
                      </a:endParaRPr>
                    </a:p>
                  </a:txBody>
                  <a:tcPr marL="4938" marR="4938" marT="4938" marB="0" anchor="b"/>
                </a:tc>
                <a:extLst>
                  <a:ext uri="{0D108BD9-81ED-4DB2-BD59-A6C34878D82A}">
                    <a16:rowId xmlns:a16="http://schemas.microsoft.com/office/drawing/2014/main" val="179469423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E08BA426-49B5-1F45-9607-579ED9DD062A}"/>
              </a:ext>
            </a:extLst>
          </p:cNvPr>
          <p:cNvSpPr/>
          <p:nvPr/>
        </p:nvSpPr>
        <p:spPr>
          <a:xfrm>
            <a:off x="1203960" y="6138595"/>
            <a:ext cx="66141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Standard errors are clustered at the importer-product level</a:t>
            </a:r>
            <a:endParaRPr lang="en-US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5988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2D525-4766-5A48-8F7B-8A5D895C5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152" y="733947"/>
            <a:ext cx="7239000" cy="1127125"/>
          </a:xfrm>
        </p:spPr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969F6-0597-B74B-8CF8-494267458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095" y="1478661"/>
            <a:ext cx="7239000" cy="4955203"/>
          </a:xfrm>
        </p:spPr>
        <p:txBody>
          <a:bodyPr/>
          <a:lstStyle/>
          <a:p>
            <a:r>
              <a:rPr lang="en-US" sz="2800" dirty="0"/>
              <a:t>Exempted products from FTAs are common</a:t>
            </a:r>
          </a:p>
          <a:p>
            <a:r>
              <a:rPr lang="en-US" sz="2800" dirty="0"/>
              <a:t>In developed countries, they tend to be in “sensitive sectors,” thus limiting trade creation and the benefits of FTAs</a:t>
            </a:r>
          </a:p>
          <a:p>
            <a:r>
              <a:rPr lang="en-US" sz="2800" dirty="0"/>
              <a:t>In poorer countries they tend to be where there would have been trade diversion </a:t>
            </a:r>
            <a:r>
              <a:rPr lang="en-US" dirty="0"/>
              <a:t>d</a:t>
            </a:r>
            <a:r>
              <a:rPr lang="en-US" sz="2800" dirty="0"/>
              <a:t>ue to concern for </a:t>
            </a:r>
          </a:p>
          <a:p>
            <a:pPr lvl="2"/>
            <a:r>
              <a:rPr lang="en-US" sz="2000" dirty="0"/>
              <a:t>Tariff revenue</a:t>
            </a:r>
          </a:p>
          <a:p>
            <a:pPr lvl="2"/>
            <a:r>
              <a:rPr lang="en-US" sz="2000" dirty="0"/>
              <a:t>Pressure from stronger FTA partners</a:t>
            </a:r>
          </a:p>
          <a:p>
            <a:pPr lvl="1"/>
            <a:r>
              <a:rPr lang="en-US" sz="2400" dirty="0"/>
              <a:t>Exemptions are thus more likely beneficial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4B7AA5-BAB7-4048-81CA-7D51946C46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Exempted Sectors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592388"/>
            <a:ext cx="7239000" cy="3773341"/>
          </a:xfrm>
        </p:spPr>
        <p:txBody>
          <a:bodyPr/>
          <a:lstStyle/>
          <a:p>
            <a:r>
              <a:rPr lang="en-US" dirty="0"/>
              <a:t>GATT/WTO requires only that </a:t>
            </a:r>
          </a:p>
          <a:p>
            <a:pPr lvl="1"/>
            <a:r>
              <a:rPr lang="en-US" dirty="0"/>
              <a:t>tariffs be eliminated on “substantially all the trade between the constituent territories on products originating in such territories.”</a:t>
            </a:r>
          </a:p>
          <a:p>
            <a:pPr lvl="1"/>
            <a:r>
              <a:rPr lang="en-US" dirty="0"/>
              <a:t>(Note “originating.”  This raises the important issue of Rules of Origin, which I will not address here.)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14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Exempted Sectors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46478"/>
            <a:ext cx="7239000" cy="4216539"/>
          </a:xfrm>
        </p:spPr>
        <p:txBody>
          <a:bodyPr/>
          <a:lstStyle/>
          <a:p>
            <a:r>
              <a:rPr lang="en-US" sz="2800" dirty="0"/>
              <a:t>Why I expected them to be a concern:</a:t>
            </a:r>
          </a:p>
          <a:p>
            <a:pPr lvl="1"/>
            <a:r>
              <a:rPr lang="en-US" sz="2400" dirty="0"/>
              <a:t>Most likely to be sectors most vulnerable to competition from imports</a:t>
            </a:r>
          </a:p>
          <a:p>
            <a:pPr lvl="1"/>
            <a:r>
              <a:rPr lang="en-US" sz="2400" dirty="0"/>
              <a:t>Thus I called them “sensitive sectors”</a:t>
            </a:r>
          </a:p>
          <a:p>
            <a:pPr lvl="1"/>
            <a:r>
              <a:rPr lang="en-US" sz="2400" dirty="0"/>
              <a:t>These are sectors most likely for </a:t>
            </a:r>
            <a:r>
              <a:rPr lang="en-US" sz="2400" b="1" dirty="0"/>
              <a:t>trade creation</a:t>
            </a:r>
            <a:endParaRPr lang="en-US" sz="2400" dirty="0"/>
          </a:p>
          <a:p>
            <a:pPr lvl="1"/>
            <a:r>
              <a:rPr lang="en-US" sz="2400" dirty="0"/>
              <a:t>Exclusion of sensitive sectors</a:t>
            </a:r>
          </a:p>
          <a:p>
            <a:pPr lvl="2"/>
            <a:r>
              <a:rPr lang="en-US" sz="2000" dirty="0"/>
              <a:t>Reduces trade creation, while</a:t>
            </a:r>
          </a:p>
          <a:p>
            <a:pPr lvl="2"/>
            <a:r>
              <a:rPr lang="en-US" sz="2000" dirty="0"/>
              <a:t>Retaining trade diversion</a:t>
            </a:r>
          </a:p>
          <a:p>
            <a:pPr lvl="1"/>
            <a:r>
              <a:rPr lang="en-US" sz="2400" dirty="0"/>
              <a:t>Thus I thought that exempting sectors was likely to make FTAs welfare-worsening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8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Exempted Sectors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46478"/>
            <a:ext cx="7239000" cy="4425827"/>
          </a:xfrm>
        </p:spPr>
        <p:txBody>
          <a:bodyPr/>
          <a:lstStyle/>
          <a:p>
            <a:r>
              <a:rPr lang="en-US" sz="2800" dirty="0"/>
              <a:t>In this paper we look in the data for a correlation between </a:t>
            </a:r>
          </a:p>
          <a:p>
            <a:pPr lvl="1"/>
            <a:r>
              <a:rPr lang="en-US" sz="2400" dirty="0"/>
              <a:t>Exempted sectors</a:t>
            </a:r>
          </a:p>
          <a:p>
            <a:pPr lvl="1"/>
            <a:r>
              <a:rPr lang="en-US" sz="2400" dirty="0"/>
              <a:t>Trade creation relative to trade diversion</a:t>
            </a:r>
          </a:p>
          <a:p>
            <a:r>
              <a:rPr lang="en-US" sz="2800" dirty="0"/>
              <a:t>We find it, </a:t>
            </a:r>
          </a:p>
          <a:p>
            <a:pPr lvl="1"/>
            <a:r>
              <a:rPr lang="en-US" sz="2400" dirty="0"/>
              <a:t>But only for developed countries</a:t>
            </a:r>
          </a:p>
          <a:p>
            <a:pPr lvl="1"/>
            <a:r>
              <a:rPr lang="en-US" sz="2400" dirty="0"/>
              <a:t>Correlation is opposite for developing countries</a:t>
            </a:r>
          </a:p>
          <a:p>
            <a:pPr lvl="1"/>
            <a:r>
              <a:rPr lang="en-US" sz="2400" dirty="0"/>
              <a:t>Motivation for exempting sectors seems to differ by income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96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Exempted Sectors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46478"/>
            <a:ext cx="7239000" cy="4105739"/>
          </a:xfrm>
        </p:spPr>
        <p:txBody>
          <a:bodyPr/>
          <a:lstStyle/>
          <a:p>
            <a:r>
              <a:rPr lang="en-US" sz="2800" dirty="0"/>
              <a:t>Why might low income countries exempt trade diverting rather than trade creating sectors?</a:t>
            </a:r>
          </a:p>
          <a:p>
            <a:r>
              <a:rPr lang="en-US" dirty="0"/>
              <a:t>Two potential reasons: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Concern for tariff revenue losses (c.f. </a:t>
            </a:r>
            <a:r>
              <a:rPr lang="en-US" sz="2000" dirty="0" err="1"/>
              <a:t>Fontagné</a:t>
            </a:r>
            <a:r>
              <a:rPr lang="en-US" sz="2000" dirty="0"/>
              <a:t> et al., 2010)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Less bargaining power</a:t>
            </a:r>
          </a:p>
          <a:p>
            <a:r>
              <a:rPr lang="en-US" dirty="0"/>
              <a:t>We find some evidence in favor of both of these reasons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24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46478"/>
            <a:ext cx="7239000" cy="2960811"/>
          </a:xfrm>
        </p:spPr>
        <p:txBody>
          <a:bodyPr/>
          <a:lstStyle/>
          <a:p>
            <a:r>
              <a:rPr lang="en-US" sz="2800" dirty="0"/>
              <a:t>Model</a:t>
            </a:r>
          </a:p>
          <a:p>
            <a:pPr lvl="1"/>
            <a:r>
              <a:rPr lang="en-US" sz="2400" dirty="0"/>
              <a:t>Equations</a:t>
            </a:r>
          </a:p>
          <a:p>
            <a:pPr lvl="1"/>
            <a:r>
              <a:rPr lang="en-US" sz="2400" dirty="0"/>
              <a:t>Graph</a:t>
            </a:r>
          </a:p>
          <a:p>
            <a:r>
              <a:rPr lang="en-US" sz="2800" dirty="0"/>
              <a:t>Data</a:t>
            </a:r>
          </a:p>
          <a:p>
            <a:r>
              <a:rPr lang="en-US" sz="2800" dirty="0"/>
              <a:t>Results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61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47800" y="2046478"/>
                <a:ext cx="7239000" cy="3034677"/>
              </a:xfrm>
            </p:spPr>
            <p:txBody>
              <a:bodyPr/>
              <a:lstStyle/>
              <a:p>
                <a:r>
                  <a:rPr lang="en-US" sz="2800" dirty="0"/>
                  <a:t>Three countries, A, B, and C</a:t>
                </a:r>
              </a:p>
              <a:p>
                <a:pPr lvl="1"/>
                <a:r>
                  <a:rPr lang="en-US" sz="2400" dirty="0"/>
                  <a:t>A and B form an FTA</a:t>
                </a:r>
              </a:p>
              <a:p>
                <a:pPr lvl="1"/>
                <a:r>
                  <a:rPr lang="en-US" sz="2400" dirty="0"/>
                  <a:t>Partial equilibrium</a:t>
                </a:r>
              </a:p>
              <a:p>
                <a:pPr lvl="1"/>
                <a:r>
                  <a:rPr lang="en-US" sz="2400" dirty="0"/>
                  <a:t>Linear supplies and demands for a homogeneous good imply linear </a:t>
                </a:r>
              </a:p>
              <a:p>
                <a:pPr lvl="2"/>
                <a:r>
                  <a:rPr lang="en-US" sz="2000" dirty="0"/>
                  <a:t>Import demand by A: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</m:sSup>
                  </m:oMath>
                </a14:m>
                <a:endParaRPr lang="en-US" sz="1800" dirty="0"/>
              </a:p>
              <a:p>
                <a:pPr lvl="2"/>
                <a:r>
                  <a:rPr lang="en-US" sz="2000" dirty="0"/>
                  <a:t>Export supply by B and C: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𝐵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, 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</m:sup>
                    </m:sSup>
                  </m:oMath>
                </a14:m>
                <a:r>
                  <a:rPr lang="en-US" sz="1800" dirty="0">
                    <a:effectLst/>
                  </a:rPr>
                  <a:t> 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47800" y="2046478"/>
                <a:ext cx="7239000" cy="3034677"/>
              </a:xfrm>
              <a:blipFill>
                <a:blip r:embed="rId2"/>
                <a:stretch>
                  <a:fillRect l="-1401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02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47800" y="2046478"/>
                <a:ext cx="7239000" cy="3381439"/>
              </a:xfrm>
            </p:spPr>
            <p:txBody>
              <a:bodyPr/>
              <a:lstStyle/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𝐴</m:t>
                        </m:r>
                      </m:sup>
                    </m:sSup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2400" dirty="0">
                    <a:effectLst/>
                  </a:rPr>
                  <a:t> </a:t>
                </a:r>
                <a:endParaRPr lang="en-US" sz="24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p>
                          </m:sSup>
                        </m:e>
                      </m:d>
                      <m:r>
                        <a:rPr lang="en-US" sz="2800" i="1">
                          <a:latin typeface="Cambria Math" panose="02040503050406030204" pitchFamily="18" charset="0"/>
                        </a:rPr>
                        <m:t>,          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8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p>
                      </m:sSup>
                    </m:oMath>
                  </m:oMathPara>
                </a14:m>
                <a:endParaRPr lang="en-US" sz="1600" dirty="0"/>
              </a:p>
              <a:p>
                <a:pPr marL="0" indent="0">
                  <a:buNone/>
                </a:pPr>
                <a:r>
                  <a:rPr lang="en-US" sz="2800" dirty="0"/>
                  <a:t>with:</a:t>
                </a:r>
              </a:p>
              <a:p>
                <a:pPr marL="457200" lvl="1" indent="0">
                  <a:buNone/>
                </a:pPr>
                <a:r>
                  <a:rPr lang="en-US" sz="2400" dirty="0"/>
                  <a:t>Autarky prices: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&gt;0, 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000" dirty="0">
                    <a:effectLst/>
                  </a:rPr>
                  <a:t> </a:t>
                </a:r>
                <a:endParaRPr lang="en-US" sz="2000" dirty="0"/>
              </a:p>
              <a:p>
                <a:pPr marL="457200" lvl="1" indent="0">
                  <a:buNone/>
                </a:pPr>
                <a:r>
                  <a:rPr lang="en-US" sz="2400" dirty="0"/>
                  <a:t>Slopes: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&gt;0, 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000" dirty="0">
                    <a:effectLst/>
                  </a:rPr>
                  <a:t> </a:t>
                </a:r>
                <a:endParaRPr lang="en-US" sz="2000" dirty="0"/>
              </a:p>
              <a:p>
                <a:pPr marL="457200" lvl="1" indent="0">
                  <a:buNone/>
                </a:pPr>
                <a:r>
                  <a:rPr lang="en-US" sz="2400" dirty="0"/>
                  <a:t>Specific tariffs by A on B, C: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≥0, 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000" dirty="0">
                    <a:effectLst/>
                  </a:rPr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47800" y="2046478"/>
                <a:ext cx="7239000" cy="3381439"/>
              </a:xfrm>
              <a:blipFill>
                <a:blip r:embed="rId2"/>
                <a:stretch>
                  <a:fillRect l="-1576" b="-7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5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82254</TotalTime>
  <Words>1822</Words>
  <Application>Microsoft Macintosh PowerPoint</Application>
  <PresentationFormat>On-screen Show (4:3)</PresentationFormat>
  <Paragraphs>686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ＭＳ Ｐゴシック</vt:lpstr>
      <vt:lpstr>Arial</vt:lpstr>
      <vt:lpstr>Calibri</vt:lpstr>
      <vt:lpstr>Cambria Math</vt:lpstr>
      <vt:lpstr>Palatino Linotype</vt:lpstr>
      <vt:lpstr>Times New Roman</vt:lpstr>
      <vt:lpstr>ford-school-ppt-template_11-12_light</vt:lpstr>
      <vt:lpstr>Exempted Sectors  in Free Trade Agreements </vt:lpstr>
      <vt:lpstr>Exempted Sectors</vt:lpstr>
      <vt:lpstr>Exempted Sectors</vt:lpstr>
      <vt:lpstr>Exempted Sectors</vt:lpstr>
      <vt:lpstr>Exempted Sectors</vt:lpstr>
      <vt:lpstr>Exempted Sectors</vt:lpstr>
      <vt:lpstr>Outline</vt:lpstr>
      <vt:lpstr>Model</vt:lpstr>
      <vt:lpstr>Model</vt:lpstr>
      <vt:lpstr>Effects of FTA</vt:lpstr>
      <vt:lpstr>Effects of FTA on Country A</vt:lpstr>
      <vt:lpstr>Effects of FTA on Country A</vt:lpstr>
      <vt:lpstr>Effects of FTA on Country A</vt:lpstr>
      <vt:lpstr>Graphical Illustration*</vt:lpstr>
      <vt:lpstr>PowerPoint Presentation</vt:lpstr>
      <vt:lpstr>Indicator of Trade Creation/Trade Diversion</vt:lpstr>
      <vt:lpstr>Indicator of Trade Creation/Trade Diversion</vt:lpstr>
      <vt:lpstr>Hypotheses</vt:lpstr>
      <vt:lpstr>Data</vt:lpstr>
      <vt:lpstr>Data</vt:lpstr>
      <vt:lpstr>PowerPoint Presentation</vt:lpstr>
      <vt:lpstr>PowerPoint Presentation</vt:lpstr>
      <vt:lpstr>Data</vt:lpstr>
      <vt:lpstr>Results</vt:lpstr>
      <vt:lpstr>Results</vt:lpstr>
      <vt:lpstr>PowerPoint Presentation</vt:lpstr>
      <vt:lpstr>Results</vt:lpstr>
      <vt:lpstr>PowerPoint Presentation</vt:lpstr>
      <vt:lpstr>Conclusions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Microsoft Office User</cp:lastModifiedBy>
  <cp:revision>283</cp:revision>
  <dcterms:created xsi:type="dcterms:W3CDTF">2011-07-06T15:52:55Z</dcterms:created>
  <dcterms:modified xsi:type="dcterms:W3CDTF">2019-03-23T21:03:49Z</dcterms:modified>
</cp:coreProperties>
</file>